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handoutMasterIdLst>
    <p:handoutMasterId r:id="rId26"/>
  </p:handoutMasterIdLst>
  <p:sldIdLst>
    <p:sldId id="522" r:id="rId2"/>
    <p:sldId id="520" r:id="rId3"/>
    <p:sldId id="510" r:id="rId4"/>
    <p:sldId id="506" r:id="rId5"/>
    <p:sldId id="521" r:id="rId6"/>
    <p:sldId id="511" r:id="rId7"/>
    <p:sldId id="512" r:id="rId8"/>
    <p:sldId id="469" r:id="rId9"/>
    <p:sldId id="532" r:id="rId10"/>
    <p:sldId id="527" r:id="rId11"/>
    <p:sldId id="528" r:id="rId12"/>
    <p:sldId id="529" r:id="rId13"/>
    <p:sldId id="530" r:id="rId14"/>
    <p:sldId id="531" r:id="rId15"/>
    <p:sldId id="525" r:id="rId16"/>
    <p:sldId id="496" r:id="rId17"/>
    <p:sldId id="526" r:id="rId18"/>
    <p:sldId id="517" r:id="rId19"/>
    <p:sldId id="524" r:id="rId20"/>
    <p:sldId id="514" r:id="rId21"/>
    <p:sldId id="523" r:id="rId22"/>
    <p:sldId id="518" r:id="rId23"/>
    <p:sldId id="271"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hane Blatt" initials="SB" lastIdx="20" clrIdx="6">
    <p:extLst>
      <p:ext uri="{19B8F6BF-5375-455C-9EA6-DF929625EA0E}">
        <p15:presenceInfo xmlns:p15="http://schemas.microsoft.com/office/powerpoint/2012/main" userId="S-1-5-21-92405826-1669691511-123036360-313661" providerId="AD"/>
      </p:ext>
    </p:extLst>
  </p:cmAuthor>
  <p:cmAuthor id="1" name="Cara Vojdani" initials="CV" lastIdx="28" clrIdx="0">
    <p:extLst>
      <p:ext uri="{19B8F6BF-5375-455C-9EA6-DF929625EA0E}">
        <p15:presenceInfo xmlns:p15="http://schemas.microsoft.com/office/powerpoint/2012/main" userId="S-1-5-21-92405826-1669691511-123036360-253766" providerId="AD"/>
      </p:ext>
    </p:extLst>
  </p:cmAuthor>
  <p:cmAuthor id="8" name="Melany Reynolds" initials="MR" lastIdx="16" clrIdx="7">
    <p:extLst>
      <p:ext uri="{19B8F6BF-5375-455C-9EA6-DF929625EA0E}">
        <p15:presenceInfo xmlns:p15="http://schemas.microsoft.com/office/powerpoint/2012/main" userId="S-1-5-21-92405826-1669691511-123036360-280598" providerId="AD"/>
      </p:ext>
    </p:extLst>
  </p:cmAuthor>
  <p:cmAuthor id="2" name="Kyle Keahey" initials="KK" lastIdx="15" clrIdx="1">
    <p:extLst>
      <p:ext uri="{19B8F6BF-5375-455C-9EA6-DF929625EA0E}">
        <p15:presenceInfo xmlns:p15="http://schemas.microsoft.com/office/powerpoint/2012/main" userId="S-1-5-21-92405826-1669691511-123036360-207036" providerId="AD"/>
      </p:ext>
    </p:extLst>
  </p:cmAuthor>
  <p:cmAuthor id="9" name="Erik Burton" initials="EB" lastIdx="15" clrIdx="8">
    <p:extLst>
      <p:ext uri="{19B8F6BF-5375-455C-9EA6-DF929625EA0E}">
        <p15:presenceInfo xmlns:p15="http://schemas.microsoft.com/office/powerpoint/2012/main" userId="S-1-5-21-92405826-1669691511-123036360-303705" providerId="AD"/>
      </p:ext>
    </p:extLst>
  </p:cmAuthor>
  <p:cmAuthor id="3" name="Lesley Goldberg" initials="LG" lastIdx="16" clrIdx="2">
    <p:extLst>
      <p:ext uri="{19B8F6BF-5375-455C-9EA6-DF929625EA0E}">
        <p15:presenceInfo xmlns:p15="http://schemas.microsoft.com/office/powerpoint/2012/main" userId="S-1-5-21-92405826-1669691511-123036360-261339" providerId="AD"/>
      </p:ext>
    </p:extLst>
  </p:cmAuthor>
  <p:cmAuthor id="4" name="Elizabeth Ament" initials="EA" lastIdx="7" clrIdx="3">
    <p:extLst>
      <p:ext uri="{19B8F6BF-5375-455C-9EA6-DF929625EA0E}">
        <p15:presenceInfo xmlns:p15="http://schemas.microsoft.com/office/powerpoint/2012/main" userId="S-1-5-21-92405826-1669691511-123036360-261336" providerId="AD"/>
      </p:ext>
    </p:extLst>
  </p:cmAuthor>
  <p:cmAuthor id="5" name="Lori Brown" initials="LB" lastIdx="2" clrIdx="4">
    <p:extLst>
      <p:ext uri="{19B8F6BF-5375-455C-9EA6-DF929625EA0E}">
        <p15:presenceInfo xmlns:p15="http://schemas.microsoft.com/office/powerpoint/2012/main" userId="S-1-5-21-92405826-1669691511-123036360-304899" providerId="AD"/>
      </p:ext>
    </p:extLst>
  </p:cmAuthor>
  <p:cmAuthor id="6" name="Author" initials="A" lastIdx="153"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C4"/>
    <a:srgbClr val="00AAE6"/>
    <a:srgbClr val="E67DFF"/>
    <a:srgbClr val="E688FF"/>
    <a:srgbClr val="E699FF"/>
    <a:srgbClr val="E6ADFF"/>
    <a:srgbClr val="E6D1FF"/>
    <a:srgbClr val="E6E6FA"/>
    <a:srgbClr val="00000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0462" autoAdjust="0"/>
  </p:normalViewPr>
  <p:slideViewPr>
    <p:cSldViewPr snapToGrid="0">
      <p:cViewPr varScale="1">
        <p:scale>
          <a:sx n="70" d="100"/>
          <a:sy n="70" d="100"/>
        </p:scale>
        <p:origin x="2088" y="66"/>
      </p:cViewPr>
      <p:guideLst/>
    </p:cSldViewPr>
  </p:slideViewPr>
  <p:outlineViewPr>
    <p:cViewPr>
      <p:scale>
        <a:sx n="33" d="100"/>
        <a:sy n="33" d="100"/>
      </p:scale>
      <p:origin x="0" y="-624"/>
    </p:cViewPr>
  </p:outlineViewPr>
  <p:notesTextViewPr>
    <p:cViewPr>
      <p:scale>
        <a:sx n="1" d="1"/>
        <a:sy n="1" d="1"/>
      </p:scale>
      <p:origin x="0" y="0"/>
    </p:cViewPr>
  </p:notesTextViewPr>
  <p:notesViewPr>
    <p:cSldViewPr snapToGrid="0">
      <p:cViewPr varScale="1">
        <p:scale>
          <a:sx n="69" d="100"/>
          <a:sy n="69" d="100"/>
        </p:scale>
        <p:origin x="32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F6C3DF-2401-47F7-A59B-902D80C9052C}"/>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D827741-B8F4-4212-8436-C98523D759F8}"/>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DC022F4-1E45-4EB9-AC99-E690C3744B81}" type="datetimeFigureOut">
              <a:rPr lang="en-US" smtClean="0"/>
              <a:t>1/21/2019</a:t>
            </a:fld>
            <a:endParaRPr lang="en-US" dirty="0"/>
          </a:p>
        </p:txBody>
      </p:sp>
      <p:sp>
        <p:nvSpPr>
          <p:cNvPr id="4" name="Footer Placeholder 3">
            <a:extLst>
              <a:ext uri="{FF2B5EF4-FFF2-40B4-BE49-F238E27FC236}">
                <a16:creationId xmlns:a16="http://schemas.microsoft.com/office/drawing/2014/main" id="{8FBD67BA-B76B-4434-8970-D060DE25B68B}"/>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AB44F5-CBD1-431B-84E8-99AD007458C4}"/>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21C3DF0-2ECF-46D6-BE16-828225FA8451}" type="slidenum">
              <a:rPr lang="en-US" smtClean="0"/>
              <a:t>‹#›</a:t>
            </a:fld>
            <a:endParaRPr lang="en-US" dirty="0"/>
          </a:p>
        </p:txBody>
      </p:sp>
    </p:spTree>
    <p:extLst>
      <p:ext uri="{BB962C8B-B14F-4D97-AF65-F5344CB8AC3E}">
        <p14:creationId xmlns:p14="http://schemas.microsoft.com/office/powerpoint/2010/main" val="749265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36B95F6-8385-474F-BCB4-081506A7ED67}" type="datetimeFigureOut">
              <a:rPr lang="en-US" smtClean="0"/>
              <a:t>1/21/2019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C2C2494-BBF7-4060-ACBA-D3ED36CFDDC3}" type="slidenum">
              <a:rPr lang="en-US" smtClean="0"/>
              <a:t>‹#›</a:t>
            </a:fld>
            <a:endParaRPr lang="en-US" dirty="0"/>
          </a:p>
        </p:txBody>
      </p:sp>
    </p:spTree>
    <p:extLst>
      <p:ext uri="{BB962C8B-B14F-4D97-AF65-F5344CB8AC3E}">
        <p14:creationId xmlns:p14="http://schemas.microsoft.com/office/powerpoint/2010/main" val="946188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mailto:MoreMARTA_Atlanta@itsmarta.co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Over the past two years, we have engaged with thousands of residents from across the city of Atlanta. Through face-to-face interactions, email, phone calls and online and print surveys, the people spoke. And they spoke passionately.</a:t>
            </a:r>
          </a:p>
          <a:p>
            <a:pPr lvl="0"/>
            <a:endParaRPr lang="en-US" b="0" i="0" dirty="0"/>
          </a:p>
          <a:p>
            <a:pPr lvl="0"/>
            <a:r>
              <a:rPr lang="en-US" b="0" i="0" dirty="0"/>
              <a:t>They want transit – transit that </a:t>
            </a:r>
            <a:r>
              <a:rPr lang="en-US" sz="1200" b="0" i="0" kern="1200" dirty="0">
                <a:solidFill>
                  <a:schemeClr val="tx1"/>
                </a:solidFill>
                <a:effectLst/>
                <a:latin typeface="+mn-lt"/>
                <a:ea typeface="+mn-ea"/>
                <a:cs typeface="+mn-cs"/>
              </a:rPr>
              <a:t>connects our communities; improves first and last-mile connectivity; expands access to jobs; enhances mobility options for seniors and individuals with disabilities; and improves the overall quality of life for residents in the city – and beyond.</a:t>
            </a:r>
          </a:p>
          <a:p>
            <a:pPr lvl="0"/>
            <a:endParaRPr lang="en-US" sz="1200" b="0" i="0" kern="1200" dirty="0">
              <a:solidFill>
                <a:schemeClr val="tx1"/>
              </a:solidFill>
              <a:effectLst/>
              <a:latin typeface="+mn-lt"/>
              <a:ea typeface="+mn-ea"/>
              <a:cs typeface="+mn-cs"/>
            </a:endParaRPr>
          </a:p>
          <a:p>
            <a:pPr lvl="0"/>
            <a:r>
              <a:rPr lang="en-US" sz="1200" b="0" i="0" kern="1200" dirty="0">
                <a:solidFill>
                  <a:schemeClr val="tx1"/>
                </a:solidFill>
                <a:effectLst/>
                <a:latin typeface="+mn-lt"/>
                <a:ea typeface="+mn-ea"/>
                <a:cs typeface="+mn-cs"/>
              </a:rPr>
              <a:t>In essence, they want More MARTA, literally. And over the next 40 years, that’s what we’ll be delivering.</a:t>
            </a:r>
            <a:endParaRPr lang="en-US" b="0" i="0" dirty="0"/>
          </a:p>
        </p:txBody>
      </p:sp>
      <p:sp>
        <p:nvSpPr>
          <p:cNvPr id="4" name="Slide Number Placeholder 3"/>
          <p:cNvSpPr>
            <a:spLocks noGrp="1"/>
          </p:cNvSpPr>
          <p:nvPr>
            <p:ph type="sldNum" sz="quarter" idx="10"/>
          </p:nvPr>
        </p:nvSpPr>
        <p:spPr/>
        <p:txBody>
          <a:bodyPr/>
          <a:lstStyle/>
          <a:p>
            <a:pPr defTabSz="931774">
              <a:defRPr/>
            </a:pPr>
            <a:fld id="{69C971FF-EF28-4195-A575-329446EFAA55}" type="slidenum">
              <a:rPr lang="en-US">
                <a:solidFill>
                  <a:srgbClr val="545454"/>
                </a:solidFill>
                <a:latin typeface="Century Gothic"/>
              </a:rPr>
              <a:pPr defTabSz="931774">
                <a:defRPr/>
              </a:pPr>
              <a:t>1</a:t>
            </a:fld>
            <a:endParaRPr lang="en-US" dirty="0">
              <a:solidFill>
                <a:srgbClr val="545454"/>
              </a:solidFill>
              <a:latin typeface="Century Gothic"/>
            </a:endParaRPr>
          </a:p>
        </p:txBody>
      </p:sp>
    </p:spTree>
    <p:extLst>
      <p:ext uri="{BB962C8B-B14F-4D97-AF65-F5344CB8AC3E}">
        <p14:creationId xmlns:p14="http://schemas.microsoft.com/office/powerpoint/2010/main" val="1916879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Calibri" panose="020F0502020204030204" pitchFamily="34" charset="0"/>
                <a:cs typeface="Calibri" panose="020F0502020204030204" pitchFamily="34" charset="0"/>
              </a:rPr>
              <a:t>As I said earlier, light rail transit is one of the modes being implemented. This map shows the existing system, with the addition of light rail transit – 22 miles. As you can see, it’s partially funded in some corridors, which I’ll explain.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Calibri" panose="020F0502020204030204" pitchFamily="34" charset="0"/>
                <a:cs typeface="Calibri" panose="020F0502020204030204" pitchFamily="34" charset="0"/>
              </a:rPr>
              <a:t>For now, know that light rail transit is coming to the </a:t>
            </a:r>
            <a:r>
              <a:rPr lang="en-US" sz="1200" dirty="0" err="1">
                <a:latin typeface="Calibri" panose="020F0502020204030204" pitchFamily="34" charset="0"/>
                <a:cs typeface="Calibri" panose="020F0502020204030204" pitchFamily="34" charset="0"/>
              </a:rPr>
              <a:t>BeltLine</a:t>
            </a:r>
            <a:r>
              <a:rPr lang="en-US" sz="1200" dirty="0">
                <a:latin typeface="Calibri" panose="020F0502020204030204" pitchFamily="34" charset="0"/>
                <a:cs typeface="Calibri" panose="020F0502020204030204" pitchFamily="34" charset="0"/>
              </a:rPr>
              <a:t> and Clifton corridors, </a:t>
            </a:r>
            <a:r>
              <a:rPr lang="en-US" sz="1200" dirty="0" err="1">
                <a:latin typeface="Calibri" panose="020F0502020204030204" pitchFamily="34" charset="0"/>
                <a:cs typeface="Calibri" panose="020F0502020204030204" pitchFamily="34" charset="0"/>
              </a:rPr>
              <a:t>Campbellton</a:t>
            </a:r>
            <a:r>
              <a:rPr lang="en-US" sz="1200" dirty="0">
                <a:latin typeface="Calibri" panose="020F0502020204030204" pitchFamily="34" charset="0"/>
                <a:cs typeface="Calibri" panose="020F0502020204030204" pitchFamily="34" charset="0"/>
              </a:rPr>
              <a:t> Road, and Crosstown East and West.</a:t>
            </a:r>
          </a:p>
          <a:p>
            <a:pPr marL="114300" lvl="1" indent="0">
              <a:lnSpc>
                <a:spcPts val="2600"/>
              </a:lnSpc>
              <a:spcAft>
                <a:spcPts val="500"/>
              </a:spcAft>
              <a:buFont typeface="Courier New" panose="02070309020205020404" pitchFamily="49" charset="0"/>
              <a:buNone/>
            </a:pPr>
            <a:endParaRPr lang="en-US" sz="1200" dirty="0">
              <a:latin typeface="+mn-lt"/>
              <a:cs typeface="+mn-cs"/>
            </a:endParaRPr>
          </a:p>
          <a:p>
            <a:pPr marL="0" lvl="1" indent="0">
              <a:lnSpc>
                <a:spcPts val="2600"/>
              </a:lnSpc>
              <a:spcAft>
                <a:spcPts val="500"/>
              </a:spcAft>
              <a:buFont typeface="Courier New" panose="02070309020205020404" pitchFamily="49" charset="0"/>
              <a:buNone/>
            </a:pPr>
            <a:r>
              <a:rPr lang="en-US" sz="1200" b="1" dirty="0" err="1">
                <a:latin typeface="+mn-lt"/>
                <a:cs typeface="+mn-cs"/>
              </a:rPr>
              <a:t>BeltLine</a:t>
            </a:r>
            <a:endParaRPr lang="en-US" sz="1200" b="1" dirty="0">
              <a:latin typeface="+mn-lt"/>
              <a:cs typeface="+mn-cs"/>
            </a:endParaRPr>
          </a:p>
          <a:p>
            <a:pPr marL="0" lvl="1" indent="-182880">
              <a:lnSpc>
                <a:spcPts val="2600"/>
              </a:lnSpc>
              <a:spcAft>
                <a:spcPts val="5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$570 million that builds out 61 percent of City-adopted Atlanta </a:t>
            </a:r>
            <a:r>
              <a:rPr lang="en-US" sz="2400" dirty="0" err="1">
                <a:latin typeface="Calibri Light" panose="020F0302020204030204" pitchFamily="34" charset="0"/>
                <a:cs typeface="Calibri Light" panose="020F0302020204030204" pitchFamily="34" charset="0"/>
              </a:rPr>
              <a:t>BeltLine</a:t>
            </a:r>
            <a:r>
              <a:rPr lang="en-US" sz="2400" dirty="0">
                <a:latin typeface="Calibri Light" panose="020F0302020204030204" pitchFamily="34" charset="0"/>
                <a:cs typeface="Calibri Light" panose="020F0302020204030204" pitchFamily="34" charset="0"/>
              </a:rPr>
              <a:t> Streetcar Plan</a:t>
            </a:r>
          </a:p>
          <a:p>
            <a:pPr marL="0" lvl="1" indent="-182880">
              <a:lnSpc>
                <a:spcPts val="2600"/>
              </a:lnSpc>
              <a:spcAft>
                <a:spcPts val="5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Will develop an innovative strategy to leverage additional $200 million</a:t>
            </a:r>
          </a:p>
          <a:p>
            <a:pPr marL="0" lvl="1" indent="-182880">
              <a:lnSpc>
                <a:spcPts val="2600"/>
              </a:lnSpc>
              <a:spcAft>
                <a:spcPts val="500"/>
              </a:spcAft>
              <a:buFont typeface="Arial" panose="020B0604020202020204" pitchFamily="34" charset="0"/>
              <a:buChar char="•"/>
            </a:pPr>
            <a:r>
              <a:rPr lang="en-US" sz="2400" dirty="0" err="1">
                <a:latin typeface="Calibri Light" panose="020F0302020204030204" pitchFamily="34" charset="0"/>
                <a:cs typeface="Calibri Light" panose="020F0302020204030204" pitchFamily="34" charset="0"/>
              </a:rPr>
              <a:t>BeltLine</a:t>
            </a:r>
            <a:r>
              <a:rPr lang="en-US" sz="2400" dirty="0">
                <a:latin typeface="Calibri Light" panose="020F0302020204030204" pitchFamily="34" charset="0"/>
                <a:cs typeface="Calibri Light" panose="020F0302020204030204" pitchFamily="34" charset="0"/>
              </a:rPr>
              <a:t> Northeast: 3.1 miles – Lindbergh to Ponce City Market</a:t>
            </a:r>
          </a:p>
          <a:p>
            <a:pPr marL="0" lvl="1" indent="-182880">
              <a:lnSpc>
                <a:spcPts val="2600"/>
              </a:lnSpc>
              <a:spcAft>
                <a:spcPts val="500"/>
              </a:spcAft>
              <a:buFont typeface="Arial" panose="020B0604020202020204" pitchFamily="34" charset="0"/>
              <a:buChar char="•"/>
            </a:pPr>
            <a:r>
              <a:rPr lang="en-US" sz="2400" dirty="0" err="1">
                <a:latin typeface="Calibri Light" panose="020F0302020204030204" pitchFamily="34" charset="0"/>
                <a:cs typeface="Calibri Light" panose="020F0302020204030204" pitchFamily="34" charset="0"/>
              </a:rPr>
              <a:t>BeltLine</a:t>
            </a:r>
            <a:r>
              <a:rPr lang="en-US" sz="2400" dirty="0">
                <a:latin typeface="Calibri Light" panose="020F0302020204030204" pitchFamily="34" charset="0"/>
                <a:cs typeface="Calibri Light" panose="020F0302020204030204" pitchFamily="34" charset="0"/>
              </a:rPr>
              <a:t> Southwest: 3.5 miles – to Oakland City Station</a:t>
            </a:r>
          </a:p>
          <a:p>
            <a:pPr marL="0" lvl="1" indent="-182880">
              <a:lnSpc>
                <a:spcPts val="2600"/>
              </a:lnSpc>
              <a:spcAft>
                <a:spcPts val="500"/>
              </a:spcAft>
              <a:buFont typeface="Arial" panose="020B0604020202020204" pitchFamily="34" charset="0"/>
              <a:buChar char="•"/>
            </a:pPr>
            <a:endParaRPr lang="en-US" sz="2400" dirty="0">
              <a:latin typeface="Calibri Light" panose="020F0302020204030204" pitchFamily="34" charset="0"/>
              <a:cs typeface="Calibri Light" panose="020F0302020204030204" pitchFamily="34" charset="0"/>
            </a:endParaRPr>
          </a:p>
          <a:p>
            <a:r>
              <a:rPr lang="en-US" sz="1200" b="1" dirty="0"/>
              <a:t>Clifton</a:t>
            </a:r>
          </a:p>
          <a:p>
            <a:pPr marL="171450" indent="-171450">
              <a:buFont typeface="Arial" panose="020B0604020202020204" pitchFamily="34" charset="0"/>
              <a:buChar char="•"/>
            </a:pPr>
            <a:r>
              <a:rPr lang="en-US" sz="1200" dirty="0"/>
              <a:t>$250M allocated for project, with another $100M contingent on securing full local funding</a:t>
            </a:r>
          </a:p>
          <a:p>
            <a:pPr marL="171450" indent="-171450">
              <a:buFont typeface="Arial" panose="020B0604020202020204" pitchFamily="34" charset="0"/>
              <a:buChar char="•"/>
            </a:pPr>
            <a:r>
              <a:rPr lang="en-US" dirty="0">
                <a:effectLst/>
              </a:rPr>
              <a:t>The light rail line will provide service to one of the region’s most congested areas – and biggest job centers – serving Emory University, Emory Hospital, the Centers for Disease Control and Prevention, Children’s Healthcare, and Veteran’s Administration Hospital.</a:t>
            </a:r>
            <a:endParaRPr lang="en-US" sz="1200" dirty="0"/>
          </a:p>
          <a:p>
            <a:pPr marL="0" lvl="1" indent="-182880">
              <a:lnSpc>
                <a:spcPts val="2600"/>
              </a:lnSpc>
              <a:spcAft>
                <a:spcPts val="500"/>
              </a:spcAft>
              <a:buFont typeface="Arial" panose="020B0604020202020204" pitchFamily="34" charset="0"/>
              <a:buChar char="•"/>
            </a:pPr>
            <a:endParaRPr lang="en-US" sz="2400" dirty="0">
              <a:latin typeface="Calibri Light" panose="020F0302020204030204" pitchFamily="34" charset="0"/>
              <a:cs typeface="Calibri Light" panose="020F0302020204030204" pitchFamily="34" charset="0"/>
            </a:endParaRPr>
          </a:p>
          <a:p>
            <a:pPr marL="0" lvl="1" indent="0">
              <a:lnSpc>
                <a:spcPts val="2600"/>
              </a:lnSpc>
              <a:spcAft>
                <a:spcPts val="500"/>
              </a:spcAft>
              <a:buFont typeface="Arial" panose="020B0604020202020204" pitchFamily="34" charset="0"/>
              <a:buNone/>
            </a:pPr>
            <a:r>
              <a:rPr lang="en-US" sz="2400" b="1" dirty="0" err="1">
                <a:latin typeface="Calibri Light" panose="020F0302020204030204" pitchFamily="34" charset="0"/>
                <a:cs typeface="Calibri Light" panose="020F0302020204030204" pitchFamily="34" charset="0"/>
              </a:rPr>
              <a:t>Campbellton</a:t>
            </a:r>
            <a:endParaRPr lang="en-US" sz="2400" b="1" dirty="0">
              <a:latin typeface="Calibri Light" panose="020F0302020204030204" pitchFamily="34" charset="0"/>
              <a:cs typeface="Calibri Light" panose="020F0302020204030204" pitchFamily="34" charset="0"/>
            </a:endParaRPr>
          </a:p>
          <a:p>
            <a:pPr marL="0" lvl="1" indent="-182880">
              <a:lnSpc>
                <a:spcPts val="2600"/>
              </a:lnSpc>
              <a:spcAft>
                <a:spcPts val="5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We’re working with City leaders and other stakeholders to define land use and development strategy.</a:t>
            </a:r>
          </a:p>
          <a:p>
            <a:pPr marL="0" lvl="1" indent="-182880">
              <a:lnSpc>
                <a:spcPts val="2600"/>
              </a:lnSpc>
              <a:spcAft>
                <a:spcPts val="500"/>
              </a:spcAft>
              <a:buFont typeface="Arial" panose="020B0604020202020204" pitchFamily="34" charset="0"/>
              <a:buChar char="•"/>
            </a:pPr>
            <a:r>
              <a:rPr lang="en-US" sz="1200" dirty="0">
                <a:latin typeface="Calibri" panose="020F0502020204030204" pitchFamily="34" charset="0"/>
                <a:cs typeface="Calibri" panose="020F0502020204030204" pitchFamily="34" charset="0"/>
              </a:rPr>
              <a:t>We want to ensure that transit supports a unified development plan for the full corridor. </a:t>
            </a:r>
          </a:p>
          <a:p>
            <a:pPr marL="171450" indent="-171450">
              <a:buFont typeface="Arial" panose="020B0604020202020204" pitchFamily="34" charset="0"/>
              <a:buChar char="•"/>
            </a:pPr>
            <a:endParaRPr lang="en-US" sz="1200" dirty="0"/>
          </a:p>
          <a:p>
            <a:pPr marL="0" indent="0">
              <a:buFont typeface="Arial" panose="020B0604020202020204" pitchFamily="34" charset="0"/>
              <a:buNone/>
            </a:pPr>
            <a:r>
              <a:rPr lang="en-US" sz="1200" b="1" dirty="0"/>
              <a:t>East and West streetcar</a:t>
            </a:r>
          </a:p>
          <a:p>
            <a:pPr marL="171450" indent="-171450">
              <a:buFont typeface="Arial" panose="020B0604020202020204" pitchFamily="34" charset="0"/>
              <a:buChar char="•"/>
            </a:pPr>
            <a:r>
              <a:rPr lang="en-US" sz="1200" dirty="0"/>
              <a:t>We want to leverage the existing streetcar to expand the network.</a:t>
            </a:r>
          </a:p>
          <a:p>
            <a:pPr lvl="2" indent="-342900">
              <a:spcAft>
                <a:spcPts val="300"/>
              </a:spcAft>
              <a:buFont typeface="Courier New" panose="02070309020205020404" pitchFamily="49" charset="0"/>
              <a:buChar char="o"/>
            </a:pPr>
            <a:r>
              <a:rPr lang="en-US" sz="2200" dirty="0">
                <a:latin typeface="Calibri Light" panose="020F0302020204030204" pitchFamily="34" charset="0"/>
                <a:cs typeface="Calibri Light" panose="020F0302020204030204" pitchFamily="34" charset="0"/>
              </a:rPr>
              <a:t>East to Ponce City Market/NE </a:t>
            </a:r>
            <a:r>
              <a:rPr lang="en-US" sz="2200" dirty="0" err="1">
                <a:latin typeface="Calibri Light" panose="020F0302020204030204" pitchFamily="34" charset="0"/>
                <a:cs typeface="Calibri Light" panose="020F0302020204030204" pitchFamily="34" charset="0"/>
              </a:rPr>
              <a:t>BeltLine</a:t>
            </a:r>
            <a:endParaRPr lang="en-US" sz="2200" dirty="0">
              <a:latin typeface="Calibri Light" panose="020F0302020204030204" pitchFamily="34" charset="0"/>
              <a:cs typeface="Calibri Light" panose="020F0302020204030204" pitchFamily="34" charset="0"/>
            </a:endParaRPr>
          </a:p>
          <a:p>
            <a:pPr lvl="2" indent="-342900">
              <a:spcAft>
                <a:spcPts val="600"/>
              </a:spcAft>
              <a:buFont typeface="Courier New" panose="02070309020205020404" pitchFamily="49" charset="0"/>
              <a:buChar char="o"/>
            </a:pPr>
            <a:r>
              <a:rPr lang="en-US" sz="2200" dirty="0">
                <a:latin typeface="Calibri Light" panose="020F0302020204030204" pitchFamily="34" charset="0"/>
                <a:cs typeface="Calibri Light" panose="020F0302020204030204" pitchFamily="34" charset="0"/>
              </a:rPr>
              <a:t>West to AU Center and SW </a:t>
            </a:r>
            <a:r>
              <a:rPr lang="en-US" sz="2200" dirty="0" err="1">
                <a:latin typeface="Calibri Light" panose="020F0302020204030204" pitchFamily="34" charset="0"/>
                <a:cs typeface="Calibri Light" panose="020F0302020204030204" pitchFamily="34" charset="0"/>
              </a:rPr>
              <a:t>BeltLine</a:t>
            </a:r>
            <a:endParaRPr lang="en-US" sz="2200" dirty="0">
              <a:latin typeface="Calibri Light" panose="020F0302020204030204" pitchFamily="34" charset="0"/>
              <a:cs typeface="Calibri Light" panose="020F0302020204030204" pitchFamily="34" charset="0"/>
            </a:endParaRPr>
          </a:p>
          <a:p>
            <a:pPr marL="0" lvl="2" indent="-182880">
              <a:spcAft>
                <a:spcPts val="600"/>
              </a:spcAft>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We want to improve streetcar operations and travel times.</a:t>
            </a:r>
          </a:p>
          <a:p>
            <a:pPr lvl="2" indent="-342900">
              <a:spcAft>
                <a:spcPts val="300"/>
              </a:spcAft>
              <a:buFont typeface="Courier New" panose="02070309020205020404" pitchFamily="49" charset="0"/>
              <a:buChar char="o"/>
            </a:pPr>
            <a:r>
              <a:rPr lang="en-US" sz="2200" dirty="0">
                <a:latin typeface="Calibri Light" panose="020F0302020204030204" pitchFamily="34" charset="0"/>
                <a:cs typeface="Calibri Light" panose="020F0302020204030204" pitchFamily="34" charset="0"/>
              </a:rPr>
              <a:t>Traffic signal prioritization</a:t>
            </a:r>
          </a:p>
          <a:p>
            <a:pPr lvl="2" indent="-342900">
              <a:spcAft>
                <a:spcPts val="300"/>
              </a:spcAft>
              <a:buFont typeface="Courier New" panose="02070309020205020404" pitchFamily="49" charset="0"/>
              <a:buChar char="o"/>
            </a:pPr>
            <a:r>
              <a:rPr lang="en-US" sz="2200" dirty="0">
                <a:latin typeface="Calibri Light" panose="020F0302020204030204" pitchFamily="34" charset="0"/>
                <a:cs typeface="Calibri Light" panose="020F0302020204030204" pitchFamily="34" charset="0"/>
              </a:rPr>
              <a:t>Dedicated lane opportunities</a:t>
            </a:r>
          </a:p>
          <a:p>
            <a:pPr lvl="2" indent="-342900">
              <a:spcAft>
                <a:spcPts val="300"/>
              </a:spcAft>
              <a:buFont typeface="Courier New" panose="02070309020205020404" pitchFamily="49" charset="0"/>
              <a:buChar char="o"/>
            </a:pPr>
            <a:r>
              <a:rPr lang="en-US" sz="2200" dirty="0">
                <a:latin typeface="Calibri Light" panose="020F0302020204030204" pitchFamily="34" charset="0"/>
                <a:cs typeface="Calibri Light" panose="020F0302020204030204" pitchFamily="34" charset="0"/>
              </a:rPr>
              <a:t>Queue jump opportunities</a:t>
            </a:r>
          </a:p>
          <a:p>
            <a:pPr marL="171450" indent="-171450">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fld id="{FC2C2494-BBF7-4060-ACBA-D3ED36CFDDC3}" type="slidenum">
              <a:rPr lang="en-US" smtClean="0"/>
              <a:t>10</a:t>
            </a:fld>
            <a:endParaRPr lang="en-US" dirty="0"/>
          </a:p>
        </p:txBody>
      </p:sp>
    </p:spTree>
    <p:extLst>
      <p:ext uri="{BB962C8B-B14F-4D97-AF65-F5344CB8AC3E}">
        <p14:creationId xmlns:p14="http://schemas.microsoft.com/office/powerpoint/2010/main" val="547484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This map shows the addition of Bus Rapid Transit to the existing system.</a:t>
            </a:r>
            <a:endParaRPr lang="en-US"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Bus rapid transit is coming to Summerhill/Capitol Avenue, North Avenue to Donald L. Hollowell Parkway and Northside Drive. We’ll be implementing 14 miles of BRT.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The goal is to </a:t>
            </a:r>
            <a:r>
              <a:rPr lang="en-US" sz="2400" dirty="0">
                <a:latin typeface="Calibri Light" panose="020F0302020204030204" pitchFamily="34" charset="0"/>
                <a:cs typeface="Calibri Light" panose="020F0302020204030204" pitchFamily="34" charset="0"/>
              </a:rPr>
              <a:t>initiate BRT as a system element that complements existing and future rail network. One of the foundational tenets of More MARTA Atlanta is to layer and integrate with the existing transit network. BRT helps to achieve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endParaRPr lang="en-US" sz="1200" dirty="0"/>
          </a:p>
        </p:txBody>
      </p:sp>
      <p:sp>
        <p:nvSpPr>
          <p:cNvPr id="4" name="Slide Number Placeholder 3"/>
          <p:cNvSpPr>
            <a:spLocks noGrp="1"/>
          </p:cNvSpPr>
          <p:nvPr>
            <p:ph type="sldNum" sz="quarter" idx="10"/>
          </p:nvPr>
        </p:nvSpPr>
        <p:spPr/>
        <p:txBody>
          <a:bodyPr/>
          <a:lstStyle/>
          <a:p>
            <a:fld id="{FC2C2494-BBF7-4060-ACBA-D3ED36CFDDC3}" type="slidenum">
              <a:rPr lang="en-US" smtClean="0"/>
              <a:t>11</a:t>
            </a:fld>
            <a:endParaRPr lang="en-US" dirty="0"/>
          </a:p>
        </p:txBody>
      </p:sp>
    </p:spTree>
    <p:extLst>
      <p:ext uri="{BB962C8B-B14F-4D97-AF65-F5344CB8AC3E}">
        <p14:creationId xmlns:p14="http://schemas.microsoft.com/office/powerpoint/2010/main" val="262034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This map shows the addition of arterial rapid transit to the existing system.</a:t>
            </a:r>
            <a:endParaRPr lang="en-US"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Arterial rapid transit is coming to Peachtree Road, Cleveland Avenue and Metropolitan Parkway. We’ll be implementing 26 miles of ART. </a:t>
            </a:r>
          </a:p>
          <a:p>
            <a:r>
              <a:rPr lang="en-US" sz="1200" b="0" i="0" u="none" strike="noStrike" kern="1200" baseline="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And as you can see from this map, it stretches from north to south.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endParaRPr lang="en-US" sz="1200" dirty="0"/>
          </a:p>
        </p:txBody>
      </p:sp>
      <p:sp>
        <p:nvSpPr>
          <p:cNvPr id="4" name="Slide Number Placeholder 3"/>
          <p:cNvSpPr>
            <a:spLocks noGrp="1"/>
          </p:cNvSpPr>
          <p:nvPr>
            <p:ph type="sldNum" sz="quarter" idx="10"/>
          </p:nvPr>
        </p:nvSpPr>
        <p:spPr/>
        <p:txBody>
          <a:bodyPr/>
          <a:lstStyle/>
          <a:p>
            <a:fld id="{FC2C2494-BBF7-4060-ACBA-D3ED36CFDDC3}" type="slidenum">
              <a:rPr lang="en-US" smtClean="0"/>
              <a:t>12</a:t>
            </a:fld>
            <a:endParaRPr lang="en-US" dirty="0"/>
          </a:p>
        </p:txBody>
      </p:sp>
    </p:spTree>
    <p:extLst>
      <p:ext uri="{BB962C8B-B14F-4D97-AF65-F5344CB8AC3E}">
        <p14:creationId xmlns:p14="http://schemas.microsoft.com/office/powerpoint/2010/main" val="1959396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cs typeface="Calibri" panose="020F0502020204030204" pitchFamily="34" charset="0"/>
              </a:rPr>
              <a:t>This map shows the entire system, including all the transportation modes.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cs typeface="Calibri" panose="020F0502020204030204" pitchFamily="34" charset="0"/>
              </a:rPr>
              <a:t>It also shows a number of station enhancements. This is a significant priority, with $200 million earmarked for transformational station enhancements. The goal is to </a:t>
            </a:r>
            <a:r>
              <a:rPr lang="en-US" sz="1200" b="0" dirty="0">
                <a:latin typeface="Calibri Light" panose="020F0302020204030204" pitchFamily="34" charset="0"/>
                <a:cs typeface="Calibri Light" panose="020F0302020204030204" pitchFamily="34" charset="0"/>
              </a:rPr>
              <a:t>expand and improve stations to increase ridership and accessibility. For the City of Atlanta, eight stations are the top priorities. They are Five Points, Bankhead, CNN/GWCC, Oakland City, Ashby, West End, Inman Park and Vine City.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cs typeface="Calibri" panose="020F0502020204030204" pitchFamily="34" charset="0"/>
              </a:rPr>
              <a:t>A Five Points Station Renovation Task Force has been created. Five Points is the central station, flagship and crossroads of the MARTA system, so stakeholders want to give it appropriate focus. This makes sense. After all, the area around Five Points is seeing significant new investment and redevelopment, particularly with the Gulch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Light" panose="020F0302020204030204" pitchFamily="34" charset="0"/>
                <a:cs typeface="Calibri Light" panose="020F0302020204030204" pitchFamily="34" charset="0"/>
              </a:rPr>
              <a:t>In addition, this map shows the new transit centers, </a:t>
            </a:r>
            <a:r>
              <a:rPr lang="en-US" sz="1200" dirty="0" err="1">
                <a:latin typeface="Calibri Light" panose="020F0302020204030204" pitchFamily="34" charset="0"/>
                <a:cs typeface="Calibri Light" panose="020F0302020204030204" pitchFamily="34" charset="0"/>
              </a:rPr>
              <a:t>Moores</a:t>
            </a:r>
            <a:r>
              <a:rPr lang="en-US" sz="1200" dirty="0">
                <a:latin typeface="Calibri Light" panose="020F0302020204030204" pitchFamily="34" charset="0"/>
                <a:cs typeface="Calibri Light" panose="020F0302020204030204" pitchFamily="34" charset="0"/>
              </a:rPr>
              <a:t> Mill and Greenbriar.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FC2C2494-BBF7-4060-ACBA-D3ED36CFDDC3}" type="slidenum">
              <a:rPr lang="en-US" smtClean="0"/>
              <a:t>13</a:t>
            </a:fld>
            <a:endParaRPr lang="en-US" dirty="0"/>
          </a:p>
        </p:txBody>
      </p:sp>
    </p:spTree>
    <p:extLst>
      <p:ext uri="{BB962C8B-B14F-4D97-AF65-F5344CB8AC3E}">
        <p14:creationId xmlns:p14="http://schemas.microsoft.com/office/powerpoint/2010/main" val="53764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Calibri" panose="020F0502020204030204" pitchFamily="34" charset="0"/>
                <a:cs typeface="Calibri" panose="020F0502020204030204" pitchFamily="34" charset="0"/>
              </a:rPr>
              <a:t>Finally, this map shows </a:t>
            </a:r>
            <a:r>
              <a:rPr lang="en-US" sz="1200" b="0" dirty="0">
                <a:latin typeface="Calibri" panose="020F0502020204030204" pitchFamily="34" charset="0"/>
                <a:cs typeface="Calibri" panose="020F0502020204030204" pitchFamily="34" charset="0"/>
              </a:rPr>
              <a:t>the entire system, including frequent local bus service that will meander throughout the city.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That’s a visual look at the program.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We like to think of More MARTA Atlanta as a major down payment on our future commitment to the city and to the region. Although this is an important milestone, it’s not the finish line.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Still, it’s an important step in building the Atlanta we want for decades to come.</a:t>
            </a:r>
            <a:endParaRPr lang="en-US" sz="1200" dirty="0"/>
          </a:p>
          <a:p>
            <a:endParaRPr lang="en-US" sz="1200" dirty="0"/>
          </a:p>
          <a:p>
            <a:r>
              <a:rPr lang="en-US" sz="1200" dirty="0"/>
              <a:t>Now let’s talk about the benefits.</a:t>
            </a:r>
          </a:p>
        </p:txBody>
      </p:sp>
      <p:sp>
        <p:nvSpPr>
          <p:cNvPr id="4" name="Slide Number Placeholder 3"/>
          <p:cNvSpPr>
            <a:spLocks noGrp="1"/>
          </p:cNvSpPr>
          <p:nvPr>
            <p:ph type="sldNum" sz="quarter" idx="10"/>
          </p:nvPr>
        </p:nvSpPr>
        <p:spPr/>
        <p:txBody>
          <a:bodyPr/>
          <a:lstStyle/>
          <a:p>
            <a:fld id="{FC2C2494-BBF7-4060-ACBA-D3ED36CFDDC3}" type="slidenum">
              <a:rPr lang="en-US" smtClean="0"/>
              <a:t>14</a:t>
            </a:fld>
            <a:endParaRPr lang="en-US" dirty="0"/>
          </a:p>
        </p:txBody>
      </p:sp>
    </p:spTree>
    <p:extLst>
      <p:ext uri="{BB962C8B-B14F-4D97-AF65-F5344CB8AC3E}">
        <p14:creationId xmlns:p14="http://schemas.microsoft.com/office/powerpoint/2010/main" val="660873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Calibri" panose="020F0502020204030204" pitchFamily="34" charset="0"/>
                <a:cs typeface="Calibri" panose="020F0502020204030204" pitchFamily="34" charset="0"/>
              </a:rPr>
              <a:t>During her inauguration speech, Mayor Keisha Lance Bottoms spoke of moving closer to becoming One Atlanta. Under More MARTA Atlanta, we will improve connectivity, accessibility and mobility throughout the city – ensuring we continue to grow and evolve as One Atlanta.</a:t>
            </a:r>
          </a:p>
          <a:p>
            <a:endParaRPr lang="en-US" sz="1200" b="0" dirty="0">
              <a:latin typeface="Calibri" panose="020F0502020204030204" pitchFamily="34" charset="0"/>
              <a:cs typeface="Calibri" panose="020F0502020204030204" pitchFamily="34" charset="0"/>
            </a:endParaRPr>
          </a:p>
          <a:p>
            <a:r>
              <a:rPr lang="en-US" sz="1200" b="0" dirty="0">
                <a:latin typeface="Calibri" panose="020F0502020204030204" pitchFamily="34" charset="0"/>
                <a:cs typeface="Calibri" panose="020F0502020204030204" pitchFamily="34" charset="0"/>
              </a:rPr>
              <a:t>More MARTA Atlanta has a number of benefits. Under the program, we will connect to more neighborhoods, schools and commercial centers. We’ll enhance safety and access to transit centers and MARTA stations. We’ll improve mobility for workers to and from job centers.</a:t>
            </a:r>
          </a:p>
          <a:p>
            <a:endParaRPr lang="en-US" sz="1200" b="0" dirty="0">
              <a:latin typeface="Calibri" panose="020F0502020204030204" pitchFamily="34" charset="0"/>
              <a:cs typeface="Calibri" panose="020F0502020204030204" pitchFamily="34" charset="0"/>
            </a:endParaRPr>
          </a:p>
          <a:p>
            <a:r>
              <a:rPr lang="en-US" sz="1200" b="0" dirty="0">
                <a:latin typeface="Calibri" panose="020F0502020204030204" pitchFamily="34" charset="0"/>
                <a:cs typeface="Calibri" panose="020F0502020204030204" pitchFamily="34" charset="0"/>
              </a:rPr>
              <a:t>In addition, More MARTA Atlanta will also provide greater access for large minority and low-income communities, and it will increase mobility for seniors and individuals with disabilities.</a:t>
            </a:r>
            <a:endParaRPr lang="en-US" sz="1200" b="1" dirty="0">
              <a:latin typeface="Calibri" panose="020F0502020204030204" pitchFamily="34" charset="0"/>
              <a:cs typeface="Calibri" panose="020F0502020204030204" pitchFamily="34" charset="0"/>
            </a:endParaRPr>
          </a:p>
          <a:p>
            <a:endParaRPr lang="en-US" sz="1200" b="1" dirty="0">
              <a:latin typeface="Calibri" panose="020F0502020204030204" pitchFamily="34" charset="0"/>
              <a:cs typeface="Calibri" panose="020F0502020204030204" pitchFamily="34" charset="0"/>
            </a:endParaRPr>
          </a:p>
          <a:p>
            <a:r>
              <a:rPr lang="en-US" sz="1200" b="1" dirty="0">
                <a:latin typeface="Calibri" panose="020F0502020204030204" pitchFamily="34" charset="0"/>
                <a:cs typeface="Calibri" panose="020F0502020204030204" pitchFamily="34" charset="0"/>
              </a:rPr>
              <a:t>Specific numbers:</a:t>
            </a:r>
          </a:p>
          <a:p>
            <a:endParaRPr lang="en-US" sz="1200" b="0" dirty="0">
              <a:latin typeface="Calibri" panose="020F0502020204030204" pitchFamily="34" charset="0"/>
              <a:cs typeface="Calibri" panose="020F0502020204030204" pitchFamily="34" charset="0"/>
            </a:endParaRPr>
          </a:p>
          <a:p>
            <a:r>
              <a:rPr lang="en-US" sz="1200" b="0" dirty="0">
                <a:latin typeface="Calibri" panose="020F0502020204030204" pitchFamily="34" charset="0"/>
                <a:cs typeface="Calibri" panose="020F0502020204030204" pitchFamily="34" charset="0"/>
              </a:rPr>
              <a:t>More MARTA Atlanta expands MARTA’s footprint to serve </a:t>
            </a:r>
            <a:r>
              <a:rPr lang="en-US" sz="1200" b="1" dirty="0">
                <a:solidFill>
                  <a:srgbClr val="0070C0"/>
                </a:solidFill>
                <a:latin typeface="Calibri" panose="020F0502020204030204" pitchFamily="34" charset="0"/>
                <a:cs typeface="Calibri" panose="020F0502020204030204" pitchFamily="34" charset="0"/>
              </a:rPr>
              <a:t>126</a:t>
            </a:r>
            <a:r>
              <a:rPr lang="en-US" sz="1200" b="1" dirty="0">
                <a:latin typeface="Calibri" panose="020F0502020204030204" pitchFamily="34" charset="0"/>
                <a:cs typeface="Calibri" panose="020F0502020204030204" pitchFamily="34" charset="0"/>
              </a:rPr>
              <a:t> Atlanta neighborhoods. </a:t>
            </a:r>
          </a:p>
          <a:p>
            <a:endParaRPr lang="en-US" sz="1200" b="0" dirty="0">
              <a:latin typeface="Calibri" panose="020F0502020204030204" pitchFamily="34" charset="0"/>
              <a:cs typeface="Calibri" panose="020F0502020204030204" pitchFamily="34" charset="0"/>
            </a:endParaRPr>
          </a:p>
          <a:p>
            <a:r>
              <a:rPr lang="en-US" sz="1200" b="0" dirty="0" err="1">
                <a:latin typeface="Calibri" panose="020F0502020204030204" pitchFamily="34" charset="0"/>
                <a:cs typeface="Calibri" panose="020F0502020204030204" pitchFamily="34" charset="0"/>
              </a:rPr>
              <a:t>Atlantans</a:t>
            </a:r>
            <a:r>
              <a:rPr lang="en-US" sz="1200" b="0" dirty="0">
                <a:latin typeface="Calibri" panose="020F0502020204030204" pitchFamily="34" charset="0"/>
                <a:cs typeface="Calibri" panose="020F0502020204030204" pitchFamily="34" charset="0"/>
              </a:rPr>
              <a:t> will be able to use transit to access more than </a:t>
            </a:r>
            <a:r>
              <a:rPr lang="en-US" sz="1200" b="1" dirty="0">
                <a:solidFill>
                  <a:srgbClr val="0070C0"/>
                </a:solidFill>
                <a:latin typeface="Calibri" panose="020F0502020204030204" pitchFamily="34" charset="0"/>
                <a:cs typeface="Calibri" panose="020F0502020204030204" pitchFamily="34" charset="0"/>
              </a:rPr>
              <a:t>350,000</a:t>
            </a:r>
            <a:r>
              <a:rPr lang="en-US" sz="1200" b="1" dirty="0">
                <a:latin typeface="Calibri" panose="020F0502020204030204" pitchFamily="34" charset="0"/>
                <a:cs typeface="Calibri" panose="020F0502020204030204" pitchFamily="34" charset="0"/>
              </a:rPr>
              <a:t> jobs.</a:t>
            </a:r>
          </a:p>
          <a:p>
            <a:endParaRPr lang="en-US" sz="1200" b="0" dirty="0">
              <a:solidFill>
                <a:srgbClr val="0070C0"/>
              </a:solidFill>
              <a:latin typeface="Calibri" panose="020F0502020204030204" pitchFamily="34" charset="0"/>
              <a:cs typeface="Calibri" panose="020F0502020204030204" pitchFamily="34" charset="0"/>
            </a:endParaRPr>
          </a:p>
          <a:p>
            <a:r>
              <a:rPr lang="en-US" sz="1200" b="0" dirty="0">
                <a:solidFill>
                  <a:srgbClr val="0070C0"/>
                </a:solidFill>
                <a:latin typeface="Calibri" panose="020F0502020204030204" pitchFamily="34" charset="0"/>
                <a:cs typeface="Calibri" panose="020F0502020204030204" pitchFamily="34" charset="0"/>
              </a:rPr>
              <a:t>Atlanta communities with large minority or low-income populations will improve their access to transit by </a:t>
            </a:r>
            <a:r>
              <a:rPr lang="en-US" sz="1200" b="1" dirty="0">
                <a:solidFill>
                  <a:srgbClr val="0070C0"/>
                </a:solidFill>
                <a:latin typeface="Calibri" panose="020F0502020204030204" pitchFamily="34" charset="0"/>
                <a:cs typeface="Calibri" panose="020F0502020204030204" pitchFamily="34" charset="0"/>
              </a:rPr>
              <a:t>61%.</a:t>
            </a:r>
          </a:p>
          <a:p>
            <a:endParaRPr lang="en-US" sz="1200" b="0" dirty="0">
              <a:solidFill>
                <a:srgbClr val="0070C0"/>
              </a:solidFill>
              <a:latin typeface="Calibri" panose="020F0502020204030204" pitchFamily="34" charset="0"/>
              <a:cs typeface="Calibri" panose="020F0502020204030204" pitchFamily="34" charset="0"/>
            </a:endParaRPr>
          </a:p>
          <a:p>
            <a:r>
              <a:rPr lang="en-US" sz="1200" b="0" dirty="0">
                <a:latin typeface="Calibri" panose="020F0502020204030204" pitchFamily="34" charset="0"/>
                <a:cs typeface="Calibri" panose="020F0502020204030204" pitchFamily="34" charset="0"/>
              </a:rPr>
              <a:t>MARTA will now connect riders to </a:t>
            </a:r>
            <a:r>
              <a:rPr lang="en-US" sz="1200" b="1" dirty="0">
                <a:solidFill>
                  <a:srgbClr val="0070C0"/>
                </a:solidFill>
                <a:latin typeface="Calibri" panose="020F0502020204030204" pitchFamily="34" charset="0"/>
                <a:cs typeface="Calibri" panose="020F0502020204030204" pitchFamily="34" charset="0"/>
              </a:rPr>
              <a:t>77</a:t>
            </a:r>
            <a:r>
              <a:rPr lang="en-US" sz="1200" b="0" dirty="0">
                <a:latin typeface="Calibri" panose="020F0502020204030204" pitchFamily="34" charset="0"/>
                <a:cs typeface="Calibri" panose="020F0502020204030204" pitchFamily="34" charset="0"/>
              </a:rPr>
              <a:t> </a:t>
            </a:r>
            <a:r>
              <a:rPr lang="en-US" sz="1200" b="1" dirty="0">
                <a:latin typeface="Calibri" panose="020F0502020204030204" pitchFamily="34" charset="0"/>
                <a:cs typeface="Calibri" panose="020F0502020204030204" pitchFamily="34" charset="0"/>
              </a:rPr>
              <a:t>medical facilities </a:t>
            </a:r>
            <a:r>
              <a:rPr lang="en-US" sz="1200" b="0" dirty="0">
                <a:latin typeface="Calibri" panose="020F0502020204030204" pitchFamily="34" charset="0"/>
                <a:cs typeface="Calibri" panose="020F0502020204030204" pitchFamily="34" charset="0"/>
              </a:rPr>
              <a:t>and </a:t>
            </a:r>
            <a:r>
              <a:rPr lang="en-US" sz="1200" b="1" dirty="0">
                <a:solidFill>
                  <a:srgbClr val="0070C0"/>
                </a:solidFill>
                <a:latin typeface="Calibri" panose="020F0502020204030204" pitchFamily="34" charset="0"/>
                <a:cs typeface="Calibri" panose="020F0502020204030204" pitchFamily="34" charset="0"/>
              </a:rPr>
              <a:t>115</a:t>
            </a:r>
            <a:r>
              <a:rPr lang="en-US" sz="1200" b="1" dirty="0">
                <a:latin typeface="Calibri" panose="020F0502020204030204" pitchFamily="34" charset="0"/>
                <a:cs typeface="Calibri" panose="020F0502020204030204" pitchFamily="34" charset="0"/>
              </a:rPr>
              <a:t> schools.</a:t>
            </a:r>
          </a:p>
          <a:p>
            <a:pPr marL="171450" indent="-171450">
              <a:buFont typeface="Arial" panose="020B0604020202020204" pitchFamily="34" charset="0"/>
              <a:buChar char="•"/>
            </a:pPr>
            <a:r>
              <a:rPr lang="en-US" sz="1200" b="1" dirty="0">
                <a:latin typeface="Calibri" panose="020F0502020204030204" pitchFamily="34" charset="0"/>
                <a:cs typeface="Calibri" panose="020F0502020204030204" pitchFamily="34" charset="0"/>
              </a:rPr>
              <a:t>30  </a:t>
            </a:r>
            <a:r>
              <a:rPr lang="en-US" sz="1200" b="0" dirty="0">
                <a:latin typeface="Calibri" panose="020F0502020204030204" pitchFamily="34" charset="0"/>
                <a:cs typeface="Calibri" panose="020F0502020204030204" pitchFamily="34" charset="0"/>
              </a:rPr>
              <a:t>Colleges/Universities (technical/trade, fine arts, theological/seminary, medical schools, colleges, other.)</a:t>
            </a:r>
          </a:p>
          <a:p>
            <a:pPr marL="171450" indent="-171450">
              <a:buFont typeface="Arial" panose="020B0604020202020204" pitchFamily="34" charset="0"/>
              <a:buChar char="•"/>
            </a:pPr>
            <a:r>
              <a:rPr lang="en-US" sz="1200" b="1" dirty="0">
                <a:latin typeface="Calibri" panose="020F0502020204030204" pitchFamily="34" charset="0"/>
                <a:cs typeface="Calibri" panose="020F0502020204030204" pitchFamily="34" charset="0"/>
              </a:rPr>
              <a:t>85 </a:t>
            </a:r>
            <a:r>
              <a:rPr lang="en-US" sz="1200" b="0" dirty="0">
                <a:latin typeface="Calibri" panose="020F0502020204030204" pitchFamily="34" charset="0"/>
                <a:cs typeface="Calibri" panose="020F0502020204030204" pitchFamily="34" charset="0"/>
              </a:rPr>
              <a:t> K-12 (private/public elementary schools/high schools)</a:t>
            </a:r>
          </a:p>
          <a:p>
            <a:endParaRPr lang="en-US" sz="1200" b="0" dirty="0">
              <a:latin typeface="Calibri" panose="020F0502020204030204" pitchFamily="34" charset="0"/>
              <a:cs typeface="Calibri" panose="020F0502020204030204" pitchFamily="34" charset="0"/>
            </a:endParaRPr>
          </a:p>
          <a:p>
            <a:r>
              <a:rPr lang="en-US" sz="1200" b="0" dirty="0">
                <a:latin typeface="Calibri" panose="020F0502020204030204" pitchFamily="34" charset="0"/>
                <a:cs typeface="Calibri" panose="020F0502020204030204" pitchFamily="34" charset="0"/>
              </a:rPr>
              <a:t>MARTA will also give riders access to </a:t>
            </a:r>
            <a:r>
              <a:rPr lang="en-US" sz="1200" b="1" dirty="0">
                <a:solidFill>
                  <a:srgbClr val="0070C0"/>
                </a:solidFill>
                <a:latin typeface="Calibri" panose="020F0502020204030204" pitchFamily="34" charset="0"/>
                <a:cs typeface="Calibri" panose="020F0502020204030204" pitchFamily="34" charset="0"/>
              </a:rPr>
              <a:t>83 </a:t>
            </a:r>
            <a:r>
              <a:rPr lang="en-US" sz="1200" b="1" dirty="0">
                <a:latin typeface="Calibri" panose="020F0502020204030204" pitchFamily="34" charset="0"/>
                <a:cs typeface="Calibri" panose="020F0502020204030204" pitchFamily="34" charset="0"/>
              </a:rPr>
              <a:t>grocery stores.</a:t>
            </a:r>
          </a:p>
          <a:p>
            <a:endParaRPr lang="en-US" sz="1200" b="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FC2C2494-BBF7-4060-ACBA-D3ED36CFDDC3}" type="slidenum">
              <a:rPr lang="en-US" smtClean="0"/>
              <a:t>15</a:t>
            </a:fld>
            <a:endParaRPr lang="en-US" dirty="0"/>
          </a:p>
        </p:txBody>
      </p:sp>
    </p:spTree>
    <p:extLst>
      <p:ext uri="{BB962C8B-B14F-4D97-AF65-F5344CB8AC3E}">
        <p14:creationId xmlns:p14="http://schemas.microsoft.com/office/powerpoint/2010/main" val="3499441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panose="020F0502020204030204" pitchFamily="34" charset="0"/>
                <a:ea typeface="+mn-ea"/>
                <a:cs typeface="Calibri" panose="020F0502020204030204" pitchFamily="34" charset="0"/>
              </a:rPr>
              <a:t>MARTA has already responded to what we’ve heard from voters. Beginning in February 2017, the initial phase of bus service enhancements and expansion were implemented. These were improvements made directly as a result of public input. </a:t>
            </a:r>
          </a:p>
          <a:p>
            <a:endParaRPr lang="en-US" sz="1200" kern="1200" dirty="0">
              <a:solidFill>
                <a:schemeClr val="tx1"/>
              </a:solidFill>
              <a:effectLst/>
              <a:latin typeface="Calibri" panose="020F0502020204030204" pitchFamily="34" charset="0"/>
              <a:ea typeface="+mn-ea"/>
              <a:cs typeface="Calibri" panose="020F0502020204030204" pitchFamily="34" charset="0"/>
            </a:endParaRPr>
          </a:p>
          <a:p>
            <a:r>
              <a:rPr lang="en-US" sz="1200" kern="1200" dirty="0">
                <a:solidFill>
                  <a:schemeClr val="tx1"/>
                </a:solidFill>
                <a:effectLst/>
                <a:latin typeface="Calibri" panose="020F0502020204030204" pitchFamily="34" charset="0"/>
                <a:ea typeface="+mn-ea"/>
                <a:cs typeface="Calibri" panose="020F0502020204030204" pitchFamily="34" charset="0"/>
              </a:rPr>
              <a:t>The improvements focused on expanded hours of service — on nights and weekends. After all, everyone doesn’t work 9 to 5, Monday through Friday. Service frequency was also cut down from a wait of an hour or more to 30-45 minutes.</a:t>
            </a:r>
          </a:p>
          <a:p>
            <a:endParaRPr lang="en-US" sz="1200" b="0" i="0" u="none" strike="noStrike" kern="1200" baseline="0" dirty="0">
              <a:solidFill>
                <a:schemeClr val="tx1"/>
              </a:solidFill>
              <a:effectLst/>
              <a:latin typeface="Calibri" panose="020F0502020204030204" pitchFamily="34" charset="0"/>
              <a:ea typeface="+mn-ea"/>
              <a:cs typeface="Calibri" panose="020F0502020204030204" pitchFamily="34" charset="0"/>
            </a:endParaRPr>
          </a:p>
          <a:p>
            <a:r>
              <a:rPr lang="en-US" sz="1200" kern="1200" dirty="0">
                <a:solidFill>
                  <a:schemeClr val="tx1"/>
                </a:solidFill>
                <a:effectLst/>
                <a:latin typeface="Calibri" panose="020F0502020204030204" pitchFamily="34" charset="0"/>
                <a:ea typeface="+mn-ea"/>
                <a:cs typeface="Calibri" panose="020F0502020204030204" pitchFamily="34" charset="0"/>
              </a:rPr>
              <a:t>Improving headways and frequencies and adding service has led to bus ridership within city limits that is more resilient and higher than service elsewhere in the system. This has made transit more convenient in the city and added jobs. All service changes and additions were made by MARTA in coordination with City leaders and engagement with the public and stakeholders. </a:t>
            </a:r>
          </a:p>
          <a:p>
            <a:endParaRPr lang="en-US" sz="1200" b="0" i="0" u="none" strike="noStrike" kern="1200" baseline="0" dirty="0">
              <a:solidFill>
                <a:schemeClr val="tx1"/>
              </a:solidFill>
              <a:latin typeface="Calibri" panose="020F0502020204030204" pitchFamily="34" charset="0"/>
              <a:ea typeface="+mn-ea"/>
              <a:cs typeface="Calibri" panose="020F0502020204030204" pitchFamily="34" charset="0"/>
            </a:endParaRPr>
          </a:p>
          <a:p>
            <a:r>
              <a:rPr lang="en-US" b="1" dirty="0">
                <a:effectLst/>
                <a:latin typeface="Calibri" panose="020F0502020204030204" pitchFamily="34" charset="0"/>
                <a:cs typeface="Calibri" panose="020F0502020204030204" pitchFamily="34" charset="0"/>
              </a:rPr>
              <a:t>3 local bus routes</a:t>
            </a:r>
          </a:p>
          <a:p>
            <a:pPr marL="0" lvl="1"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14 14</a:t>
            </a:r>
            <a:r>
              <a:rPr lang="en-US" sz="1200" kern="1200" baseline="30000" dirty="0">
                <a:solidFill>
                  <a:schemeClr val="tx1"/>
                </a:solidFill>
                <a:effectLst/>
                <a:latin typeface="Calibri" panose="020F0502020204030204" pitchFamily="34" charset="0"/>
                <a:ea typeface="+mn-ea"/>
                <a:cs typeface="Calibri" panose="020F0502020204030204" pitchFamily="34" charset="0"/>
              </a:rPr>
              <a:t>th</a:t>
            </a:r>
            <a:r>
              <a:rPr lang="en-US" sz="1200" kern="1200" dirty="0">
                <a:solidFill>
                  <a:schemeClr val="tx1"/>
                </a:solidFill>
                <a:effectLst/>
                <a:latin typeface="Calibri" panose="020F0502020204030204" pitchFamily="34" charset="0"/>
                <a:ea typeface="+mn-ea"/>
                <a:cs typeface="Calibri" panose="020F0502020204030204" pitchFamily="34" charset="0"/>
              </a:rPr>
              <a:t> Street / </a:t>
            </a:r>
            <a:r>
              <a:rPr lang="en-US" sz="1200" kern="1200" dirty="0" err="1">
                <a:solidFill>
                  <a:schemeClr val="tx1"/>
                </a:solidFill>
                <a:effectLst/>
                <a:latin typeface="Calibri" panose="020F0502020204030204" pitchFamily="34" charset="0"/>
                <a:ea typeface="+mn-ea"/>
                <a:cs typeface="Calibri" panose="020F0502020204030204" pitchFamily="34" charset="0"/>
              </a:rPr>
              <a:t>Blandtown</a:t>
            </a:r>
            <a:endParaRPr lang="en-US" sz="1200" kern="1200" dirty="0">
              <a:solidFill>
                <a:schemeClr val="tx1"/>
              </a:solidFill>
              <a:effectLst/>
              <a:latin typeface="Calibri" panose="020F0502020204030204" pitchFamily="34" charset="0"/>
              <a:ea typeface="+mn-ea"/>
              <a:cs typeface="Calibri" panose="020F0502020204030204" pitchFamily="34" charset="0"/>
            </a:endParaRPr>
          </a:p>
          <a:p>
            <a:pPr marL="0" lvl="1"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40 Peachtree Street / Downtown</a:t>
            </a:r>
          </a:p>
          <a:p>
            <a:pPr marL="0" lvl="1"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94 Northside Drive</a:t>
            </a:r>
          </a:p>
          <a:p>
            <a:pPr lvl="0"/>
            <a:endParaRPr lang="en-US" sz="1200" kern="1200" dirty="0">
              <a:solidFill>
                <a:schemeClr val="tx1"/>
              </a:solidFill>
              <a:effectLst/>
              <a:latin typeface="Calibri" panose="020F0502020204030204" pitchFamily="34" charset="0"/>
              <a:ea typeface="+mn-ea"/>
              <a:cs typeface="Calibri" panose="020F0502020204030204" pitchFamily="34" charset="0"/>
            </a:endParaRPr>
          </a:p>
          <a:p>
            <a:pPr lvl="0"/>
            <a:r>
              <a:rPr lang="en-US" sz="1200" b="1" kern="1200" dirty="0">
                <a:solidFill>
                  <a:schemeClr val="tx1"/>
                </a:solidFill>
                <a:effectLst/>
                <a:latin typeface="Calibri" panose="020F0502020204030204" pitchFamily="34" charset="0"/>
                <a:ea typeface="+mn-ea"/>
                <a:cs typeface="Calibri" panose="020F0502020204030204" pitchFamily="34" charset="0"/>
              </a:rPr>
              <a:t>1 express bus route</a:t>
            </a:r>
          </a:p>
          <a:p>
            <a:pPr marL="0" lvl="1"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295 Metropolitan Campus Express</a:t>
            </a:r>
          </a:p>
          <a:p>
            <a:endParaRPr lang="en-US" sz="1200" kern="1200" dirty="0">
              <a:solidFill>
                <a:schemeClr val="tx1"/>
              </a:solidFill>
              <a:effectLst/>
              <a:latin typeface="Calibri" panose="020F0502020204030204" pitchFamily="34" charset="0"/>
              <a:ea typeface="+mn-ea"/>
              <a:cs typeface="Calibri" panose="020F0502020204030204" pitchFamily="34" charset="0"/>
            </a:endParaRPr>
          </a:p>
          <a:p>
            <a:r>
              <a:rPr lang="en-US" sz="1200" b="1" kern="1200" dirty="0">
                <a:solidFill>
                  <a:schemeClr val="tx1"/>
                </a:solidFill>
                <a:effectLst/>
                <a:latin typeface="Calibri" panose="020F0502020204030204" pitchFamily="34" charset="0"/>
                <a:ea typeface="+mn-ea"/>
                <a:cs typeface="Calibri" panose="020F0502020204030204" pitchFamily="34" charset="0"/>
              </a:rPr>
              <a:t>10 circulator routes:</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809 Monroe Drive / Boulevard </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813 Atlanta Student Movement Boulevard </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816 North Highland Avenue </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832 Grant Park </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850 Carroll Heights / Fairburn Heights </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853 Collier Heights </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856 Baker Hills / Wilson Mill Meadows </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865 Boulder Park Drive </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867 Peyton Forest / Dixie Hills </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899 Old Fourth Ward</a:t>
            </a:r>
          </a:p>
          <a:p>
            <a:r>
              <a:rPr lang="en-US" sz="1200" kern="1200" dirty="0">
                <a:solidFill>
                  <a:schemeClr val="tx1"/>
                </a:solidFill>
                <a:effectLst/>
                <a:latin typeface="Calibri" panose="020F0502020204030204" pitchFamily="34" charset="0"/>
                <a:ea typeface="+mn-ea"/>
                <a:cs typeface="Calibri" panose="020F0502020204030204" pitchFamily="34" charset="0"/>
              </a:rPr>
              <a:t> </a:t>
            </a:r>
          </a:p>
          <a:p>
            <a:pPr lvl="0"/>
            <a:endParaRPr lang="en-US" sz="1200" kern="1200" dirty="0">
              <a:solidFill>
                <a:schemeClr val="tx1"/>
              </a:solidFill>
              <a:effectLst/>
              <a:latin typeface="Calibri" panose="020F0502020204030204" pitchFamily="34" charset="0"/>
              <a:ea typeface="+mn-ea"/>
              <a:cs typeface="Calibri" panose="020F0502020204030204" pitchFamily="34" charset="0"/>
            </a:endParaRPr>
          </a:p>
          <a:p>
            <a:pPr lvl="0"/>
            <a:endParaRPr lang="en-US" sz="1200" kern="1200" dirty="0">
              <a:solidFill>
                <a:schemeClr val="tx1"/>
              </a:solidFill>
              <a:effectLst/>
              <a:latin typeface="Calibri" panose="020F0502020204030204" pitchFamily="34" charset="0"/>
              <a:ea typeface="+mn-ea"/>
              <a:cs typeface="Calibri" panose="020F0502020204030204" pitchFamily="34" charset="0"/>
            </a:endParaRPr>
          </a:p>
          <a:p>
            <a:endParaRPr lang="en-US" alt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FC2C2494-BBF7-4060-ACBA-D3ED36CFDDC3}" type="slidenum">
              <a:rPr lang="en-US" smtClean="0"/>
              <a:t>16</a:t>
            </a:fld>
            <a:endParaRPr lang="en-US" dirty="0"/>
          </a:p>
        </p:txBody>
      </p:sp>
    </p:spTree>
    <p:extLst>
      <p:ext uri="{BB962C8B-B14F-4D97-AF65-F5344CB8AC3E}">
        <p14:creationId xmlns:p14="http://schemas.microsoft.com/office/powerpoint/2010/main" val="2863518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Font typeface="Arial" panose="020B0604020202020204" pitchFamily="34" charset="0"/>
              <a:buNone/>
            </a:pPr>
            <a:r>
              <a:rPr lang="en-US" sz="1200" kern="1200" dirty="0">
                <a:solidFill>
                  <a:schemeClr val="tx1"/>
                </a:solidFill>
                <a:effectLst/>
                <a:latin typeface="+mn-lt"/>
                <a:ea typeface="+mn-ea"/>
                <a:cs typeface="+mn-cs"/>
              </a:rPr>
              <a:t>The More MARTA Atlanta program is comprised of short- and long-term projects that will be executed in various phases over the course of the projected 40-year timeframe. </a:t>
            </a:r>
          </a:p>
          <a:p>
            <a:pPr marL="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1" indent="0">
              <a:buFont typeface="Arial" panose="020B0604020202020204" pitchFamily="34" charset="0"/>
              <a:buNone/>
            </a:pPr>
            <a:r>
              <a:rPr lang="en-US" sz="1200" kern="1200" dirty="0">
                <a:solidFill>
                  <a:schemeClr val="tx1"/>
                </a:solidFill>
                <a:effectLst/>
                <a:latin typeface="+mn-lt"/>
                <a:ea typeface="+mn-ea"/>
                <a:cs typeface="+mn-cs"/>
              </a:rPr>
              <a:t>We want to be conservative in terms of our expectations for project durations. While some projects can be completed relatively quickly, other projects will take longer (i.e. Clifton).</a:t>
            </a:r>
          </a:p>
          <a:p>
            <a:pPr marL="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1" indent="0">
              <a:buFont typeface="Arial" panose="020B0604020202020204" pitchFamily="34" charset="0"/>
              <a:buNone/>
            </a:pPr>
            <a:r>
              <a:rPr lang="en-US" sz="1200" kern="1200" dirty="0">
                <a:solidFill>
                  <a:schemeClr val="tx1"/>
                </a:solidFill>
                <a:effectLst/>
                <a:latin typeface="+mn-lt"/>
                <a:ea typeface="+mn-ea"/>
                <a:cs typeface="+mn-cs"/>
              </a:rPr>
              <a:t>Having said that, we do believe there are some potential early projects, including the following:</a:t>
            </a:r>
          </a:p>
          <a:p>
            <a:pPr marL="0" lvl="1"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Station enhancements: </a:t>
            </a:r>
            <a:r>
              <a:rPr lang="en-US" sz="1200" kern="1200" dirty="0">
                <a:solidFill>
                  <a:schemeClr val="tx1"/>
                </a:solidFill>
                <a:effectLst/>
                <a:latin typeface="+mn-lt"/>
                <a:ea typeface="+mn-ea"/>
                <a:cs typeface="+mn-cs"/>
              </a:rPr>
              <a:t>Five Points, Garnett and Bankhead</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Summerhill: </a:t>
            </a:r>
            <a:r>
              <a:rPr lang="en-US" sz="1200" kern="1200" dirty="0">
                <a:solidFill>
                  <a:schemeClr val="tx1"/>
                </a:solidFill>
                <a:effectLst/>
                <a:latin typeface="+mn-lt"/>
                <a:ea typeface="+mn-ea"/>
                <a:cs typeface="+mn-cs"/>
              </a:rPr>
              <a:t>A $12 million TIGER grant has already been awarded</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East and West Streetcar extensions, </a:t>
            </a:r>
            <a:r>
              <a:rPr lang="en-US" sz="1200" kern="1200" dirty="0">
                <a:solidFill>
                  <a:schemeClr val="tx1"/>
                </a:solidFill>
                <a:effectLst/>
                <a:latin typeface="+mn-lt"/>
                <a:ea typeface="+mn-ea"/>
                <a:cs typeface="+mn-cs"/>
              </a:rPr>
              <a:t>which provide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Opportunity to get to the </a:t>
            </a:r>
            <a:r>
              <a:rPr lang="en-US" sz="1200" kern="1200" dirty="0" err="1">
                <a:solidFill>
                  <a:schemeClr val="tx1"/>
                </a:solidFill>
                <a:effectLst/>
                <a:latin typeface="+mn-lt"/>
                <a:ea typeface="+mn-ea"/>
                <a:cs typeface="+mn-cs"/>
              </a:rPr>
              <a:t>BeltLine</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Opportunity to improve existing Streetcar operations</a:t>
            </a:r>
          </a:p>
          <a:p>
            <a:pPr marL="0" lvl="1" indent="-171450">
              <a:buFont typeface="Arial" panose="020B0604020202020204" pitchFamily="34" charset="0"/>
              <a:buChar char="•"/>
            </a:pPr>
            <a:r>
              <a:rPr lang="en-US" sz="1200" b="1" kern="1200" dirty="0" err="1">
                <a:solidFill>
                  <a:schemeClr val="tx1"/>
                </a:solidFill>
                <a:effectLst/>
                <a:latin typeface="+mn-lt"/>
                <a:ea typeface="+mn-ea"/>
                <a:cs typeface="+mn-cs"/>
              </a:rPr>
              <a:t>Campbellton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Accelerating under the Renew Atlanta project </a:t>
            </a:r>
          </a:p>
          <a:p>
            <a:pPr marL="0" lvl="1" indent="-171450">
              <a:buFont typeface="Arial" panose="020B0604020202020204" pitchFamily="34" charset="0"/>
              <a:buChar char="•"/>
            </a:pPr>
            <a:r>
              <a:rPr lang="en-US" sz="1200" b="1" kern="1200" dirty="0">
                <a:solidFill>
                  <a:schemeClr val="tx1"/>
                </a:solidFill>
                <a:effectLst/>
                <a:latin typeface="+mn-lt"/>
                <a:ea typeface="+mn-ea"/>
                <a:cs typeface="+mn-cs"/>
              </a:rPr>
              <a:t>Greenbriar Transit Center: </a:t>
            </a:r>
            <a:r>
              <a:rPr lang="en-US" sz="1200" b="0" kern="1200" dirty="0">
                <a:solidFill>
                  <a:schemeClr val="tx1"/>
                </a:solidFill>
                <a:effectLst/>
                <a:latin typeface="+mn-lt"/>
                <a:ea typeface="+mn-ea"/>
                <a:cs typeface="+mn-cs"/>
              </a:rPr>
              <a:t>A LCI effort underway</a:t>
            </a:r>
          </a:p>
          <a:p>
            <a:pPr marL="0" lvl="1"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There are a number of evaluation factors involved, though. They include: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Project readiness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FTA readiness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Geographic distribution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Socioeconomic factors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Community support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Political feasibility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Network connectivity</a:t>
            </a:r>
          </a:p>
          <a:p>
            <a:pPr marL="0" lvl="1"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FC2C2494-BBF7-4060-ACBA-D3ED36CFDDC3}" type="slidenum">
              <a:rPr lang="en-US" smtClean="0"/>
              <a:t>17</a:t>
            </a:fld>
            <a:endParaRPr lang="en-US" dirty="0"/>
          </a:p>
        </p:txBody>
      </p:sp>
    </p:spTree>
    <p:extLst>
      <p:ext uri="{BB962C8B-B14F-4D97-AF65-F5344CB8AC3E}">
        <p14:creationId xmlns:p14="http://schemas.microsoft.com/office/powerpoint/2010/main" val="1074676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Many of these projects will move through various development stages. For our purposes, there are five primary stages: planning/NEPA, environmental review, engineering/final design, construction and testing/operations.</a:t>
            </a:r>
          </a:p>
          <a:p>
            <a:endParaRPr lang="en-US" b="0" dirty="0"/>
          </a:p>
          <a:p>
            <a:r>
              <a:rPr lang="en-US" b="0" dirty="0"/>
              <a:t>As you’ll notice, three of the largest projects are in the planning or environmental review phases. </a:t>
            </a:r>
            <a:r>
              <a:rPr lang="en-US" b="0" dirty="0" err="1"/>
              <a:t>BeltLine</a:t>
            </a:r>
            <a:r>
              <a:rPr lang="en-US" b="0" dirty="0"/>
              <a:t> and Clifton are slightly ahead.</a:t>
            </a:r>
          </a:p>
          <a:p>
            <a:endParaRPr lang="en-US" b="0" dirty="0"/>
          </a:p>
          <a:p>
            <a:r>
              <a:rPr lang="en-US" b="0" dirty="0"/>
              <a:t>Just so you can get your head around how long it takes projects to move through these phases, we’ve made a few assumptions.</a:t>
            </a:r>
          </a:p>
          <a:p>
            <a:endParaRPr lang="en-US" b="0" dirty="0"/>
          </a:p>
          <a:p>
            <a:r>
              <a:rPr lang="en-US" b="1" dirty="0"/>
              <a:t>For LRT</a:t>
            </a:r>
          </a:p>
          <a:p>
            <a:pPr marL="171450" indent="-171450">
              <a:buFont typeface="Arial" panose="020B0604020202020204" pitchFamily="34" charset="0"/>
              <a:buChar char="•"/>
            </a:pPr>
            <a:r>
              <a:rPr lang="en-US" b="0" dirty="0"/>
              <a:t>Planning/NEPA: 1-2 years</a:t>
            </a:r>
          </a:p>
          <a:p>
            <a:pPr marL="171450" indent="-171450">
              <a:buFont typeface="Arial" panose="020B0604020202020204" pitchFamily="34" charset="0"/>
              <a:buChar char="•"/>
            </a:pPr>
            <a:r>
              <a:rPr lang="en-US" b="0" dirty="0"/>
              <a:t>Environmental review: 1-2 years</a:t>
            </a:r>
          </a:p>
          <a:p>
            <a:pPr marL="171450" indent="-171450">
              <a:buFont typeface="Arial" panose="020B0604020202020204" pitchFamily="34" charset="0"/>
              <a:buChar char="•"/>
            </a:pPr>
            <a:r>
              <a:rPr lang="en-US" b="0" dirty="0"/>
              <a:t>Engineering/final design: 2 years</a:t>
            </a:r>
          </a:p>
          <a:p>
            <a:pPr marL="171450" indent="-171450">
              <a:buFont typeface="Arial" panose="020B0604020202020204" pitchFamily="34" charset="0"/>
              <a:buChar char="•"/>
            </a:pPr>
            <a:r>
              <a:rPr lang="en-US" b="0" dirty="0"/>
              <a:t>Construction: 4 years</a:t>
            </a:r>
          </a:p>
          <a:p>
            <a:pPr marL="171450" indent="-171450">
              <a:buFont typeface="Arial" panose="020B0604020202020204" pitchFamily="34" charset="0"/>
              <a:buChar char="•"/>
            </a:pPr>
            <a:r>
              <a:rPr lang="en-US" b="0" dirty="0"/>
              <a:t>Operations/testing: 1 year</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For BRT</a:t>
            </a:r>
          </a:p>
          <a:p>
            <a:pPr marL="171450" indent="-171450">
              <a:buFont typeface="Arial" panose="020B0604020202020204" pitchFamily="34" charset="0"/>
              <a:buChar char="•"/>
            </a:pPr>
            <a:r>
              <a:rPr lang="en-US" b="0" dirty="0"/>
              <a:t>Planning/NEPA: 1-2 years</a:t>
            </a:r>
          </a:p>
          <a:p>
            <a:pPr marL="171450" indent="-171450">
              <a:buFont typeface="Arial" panose="020B0604020202020204" pitchFamily="34" charset="0"/>
              <a:buChar char="•"/>
            </a:pPr>
            <a:r>
              <a:rPr lang="en-US" b="0" dirty="0"/>
              <a:t>Environmental review: 1-2 years</a:t>
            </a:r>
          </a:p>
          <a:p>
            <a:pPr marL="171450" indent="-171450">
              <a:buFont typeface="Arial" panose="020B0604020202020204" pitchFamily="34" charset="0"/>
              <a:buChar char="•"/>
            </a:pPr>
            <a:r>
              <a:rPr lang="en-US" b="0" dirty="0"/>
              <a:t>Construction: 3 years</a:t>
            </a:r>
          </a:p>
          <a:p>
            <a:pPr marL="171450" indent="-171450">
              <a:buFont typeface="Arial" panose="020B0604020202020204" pitchFamily="34" charset="0"/>
              <a:buChar char="•"/>
            </a:pPr>
            <a:r>
              <a:rPr lang="en-US" b="0" dirty="0"/>
              <a:t>Operations/testing: 1 year</a:t>
            </a:r>
          </a:p>
          <a:p>
            <a:pPr marL="0" indent="0">
              <a:buFont typeface="Arial" panose="020B0604020202020204" pitchFamily="34" charset="0"/>
              <a:buNone/>
            </a:pPr>
            <a:endParaRPr lang="en-US" b="0" dirty="0"/>
          </a:p>
        </p:txBody>
      </p:sp>
      <p:sp>
        <p:nvSpPr>
          <p:cNvPr id="4" name="Slide Number Placeholder 3"/>
          <p:cNvSpPr>
            <a:spLocks noGrp="1"/>
          </p:cNvSpPr>
          <p:nvPr>
            <p:ph type="sldNum" sz="quarter" idx="10"/>
          </p:nvPr>
        </p:nvSpPr>
        <p:spPr/>
        <p:txBody>
          <a:bodyPr/>
          <a:lstStyle/>
          <a:p>
            <a:fld id="{FC2C2494-BBF7-4060-ACBA-D3ED36CFDDC3}" type="slidenum">
              <a:rPr lang="en-US" smtClean="0"/>
              <a:t>18</a:t>
            </a:fld>
            <a:endParaRPr lang="en-US" dirty="0"/>
          </a:p>
        </p:txBody>
      </p:sp>
    </p:spTree>
    <p:extLst>
      <p:ext uri="{BB962C8B-B14F-4D97-AF65-F5344CB8AC3E}">
        <p14:creationId xmlns:p14="http://schemas.microsoft.com/office/powerpoint/2010/main" val="1972770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 typeface="Courier New" panose="02070309020205020404" pitchFamily="49" charset="0"/>
              <a:buNone/>
            </a:pPr>
            <a:r>
              <a:rPr lang="en-US" sz="1200" b="0" dirty="0">
                <a:latin typeface="Calibri" panose="020F0502020204030204" pitchFamily="34" charset="0"/>
                <a:cs typeface="Calibri" panose="020F0502020204030204" pitchFamily="34" charset="0"/>
              </a:rPr>
              <a:t>More MARTA Atlanta is a piece of a larger transit puzzle. We’re seeing expansion, and potential expansion, in several counties.</a:t>
            </a:r>
          </a:p>
          <a:p>
            <a:pPr marL="0" indent="0">
              <a:spcAft>
                <a:spcPts val="600"/>
              </a:spcAft>
              <a:buFont typeface="Courier New" panose="02070309020205020404" pitchFamily="49" charset="0"/>
              <a:buNone/>
            </a:pPr>
            <a:endParaRPr lang="en-US" sz="1200" b="0" dirty="0">
              <a:latin typeface="Calibri" panose="020F0502020204030204" pitchFamily="34" charset="0"/>
              <a:cs typeface="Calibri" panose="020F0502020204030204" pitchFamily="34" charset="0"/>
            </a:endParaRPr>
          </a:p>
          <a:p>
            <a:pPr marL="0" indent="0">
              <a:spcAft>
                <a:spcPts val="600"/>
              </a:spcAft>
              <a:buFont typeface="Courier New" panose="02070309020205020404" pitchFamily="49" charset="0"/>
              <a:buNone/>
            </a:pPr>
            <a:r>
              <a:rPr lang="en-US" sz="1200" b="1" dirty="0">
                <a:latin typeface="Calibri" panose="020F0502020204030204" pitchFamily="34" charset="0"/>
                <a:cs typeface="Calibri" panose="020F0502020204030204" pitchFamily="34" charset="0"/>
              </a:rPr>
              <a:t>Clayton County </a:t>
            </a:r>
            <a:r>
              <a:rPr lang="en-US" sz="1200" b="0" dirty="0">
                <a:latin typeface="Calibri" panose="020F0502020204030204" pitchFamily="34" charset="0"/>
                <a:cs typeface="Calibri" panose="020F0502020204030204" pitchFamily="34" charset="0"/>
              </a:rPr>
              <a:t>voters, for instance, passed a 1-cent tax in 2014. It will generate $48 million a year for bus service and facilities as well as high-capacity transit. To date, we have 9 existing bus routes, 16,000 riders per day (up 17%), and we’ve initiated a facility site selection study </a:t>
            </a:r>
          </a:p>
          <a:p>
            <a:pPr marL="800100" lvl="1" indent="-342900">
              <a:buFont typeface="Courier New" panose="02070309020205020404" pitchFamily="49" charset="0"/>
              <a:buChar char="o"/>
            </a:pPr>
            <a:endParaRPr lang="en-US" sz="1200" b="0" dirty="0">
              <a:latin typeface="Calibri" panose="020F0502020204030204" pitchFamily="34" charset="0"/>
              <a:cs typeface="Calibri" panose="020F0502020204030204" pitchFamily="34" charset="0"/>
            </a:endParaRPr>
          </a:p>
          <a:p>
            <a:pPr lvl="0">
              <a:spcAft>
                <a:spcPts val="600"/>
              </a:spcAft>
            </a:pPr>
            <a:r>
              <a:rPr lang="en-US" sz="1200" b="0" dirty="0">
                <a:latin typeface="Calibri" panose="020F0502020204030204" pitchFamily="34" charset="0"/>
                <a:cs typeface="Calibri" panose="020F0502020204030204" pitchFamily="34" charset="0"/>
              </a:rPr>
              <a:t>In </a:t>
            </a:r>
            <a:r>
              <a:rPr lang="en-US" sz="1200" b="1" dirty="0">
                <a:latin typeface="Calibri" panose="020F0502020204030204" pitchFamily="34" charset="0"/>
                <a:cs typeface="Calibri" panose="020F0502020204030204" pitchFamily="34" charset="0"/>
              </a:rPr>
              <a:t>Gwinnett County</a:t>
            </a:r>
            <a:r>
              <a:rPr lang="en-US" sz="1200" b="0" dirty="0">
                <a:latin typeface="Calibri" panose="020F0502020204030204" pitchFamily="34" charset="0"/>
                <a:cs typeface="Calibri" panose="020F0502020204030204" pitchFamily="34" charset="0"/>
              </a:rPr>
              <a:t>, a referendum will go before voters in March. If approved, the 1-cent sales tax will fund heavy rail and bus service. Today, Gwinnett already has 5 express routes and 7 local routes. Future plans call for many more local and express routes, as well as BRT and rail corridors.</a:t>
            </a:r>
          </a:p>
          <a:p>
            <a:pPr lvl="0">
              <a:spcAft>
                <a:spcPts val="600"/>
              </a:spcAft>
            </a:pPr>
            <a:endParaRPr lang="en-US" sz="1200" b="0" dirty="0">
              <a:latin typeface="Calibri" panose="020F0502020204030204" pitchFamily="34" charset="0"/>
              <a:cs typeface="Calibri" panose="020F0502020204030204" pitchFamily="34" charset="0"/>
            </a:endParaRPr>
          </a:p>
          <a:p>
            <a:pPr lvl="0">
              <a:spcAft>
                <a:spcPts val="600"/>
              </a:spcAft>
            </a:pPr>
            <a:r>
              <a:rPr lang="en-US" sz="1200" b="0" dirty="0">
                <a:latin typeface="Calibri" panose="020F0502020204030204" pitchFamily="34" charset="0"/>
                <a:cs typeface="Calibri" panose="020F0502020204030204" pitchFamily="34" charset="0"/>
              </a:rPr>
              <a:t>In </a:t>
            </a:r>
            <a:r>
              <a:rPr lang="en-US" sz="1200" b="1" dirty="0">
                <a:latin typeface="Calibri" panose="020F0502020204030204" pitchFamily="34" charset="0"/>
                <a:cs typeface="Calibri" panose="020F0502020204030204" pitchFamily="34" charset="0"/>
              </a:rPr>
              <a:t>Fulton County, </a:t>
            </a:r>
            <a:r>
              <a:rPr lang="en-US" sz="1200" b="0" dirty="0">
                <a:latin typeface="Calibri" panose="020F0502020204030204" pitchFamily="34" charset="0"/>
                <a:cs typeface="Calibri" panose="020F0502020204030204" pitchFamily="34" charset="0"/>
              </a:rPr>
              <a:t>leaders are preparing for a potential referendum on transit. The focus in Fulton is on bus rapid transit for Georgia 400, Holcomb Bridge Road, Roosevelt Highway and South Fulton Parkway. The county has already completed a Transit Master Plan.</a:t>
            </a:r>
          </a:p>
          <a:p>
            <a:pPr marL="4572" lvl="1" indent="0">
              <a:spcAft>
                <a:spcPts val="600"/>
              </a:spcAft>
              <a:buFont typeface="Courier New" panose="02070309020205020404" pitchFamily="49" charset="0"/>
              <a:buNone/>
            </a:pPr>
            <a:endParaRPr lang="en-US" sz="1200" b="0" dirty="0">
              <a:latin typeface="Calibri" panose="020F0502020204030204" pitchFamily="34" charset="0"/>
              <a:cs typeface="Calibri" panose="020F0502020204030204" pitchFamily="34" charset="0"/>
            </a:endParaRPr>
          </a:p>
          <a:p>
            <a:pPr marL="4572" lvl="1" indent="0">
              <a:spcAft>
                <a:spcPts val="600"/>
              </a:spcAft>
              <a:buFont typeface="Courier New" panose="02070309020205020404" pitchFamily="49" charset="0"/>
              <a:buNone/>
            </a:pPr>
            <a:r>
              <a:rPr lang="en-US" sz="1200" b="0" dirty="0">
                <a:latin typeface="Calibri" panose="020F0502020204030204" pitchFamily="34" charset="0"/>
                <a:cs typeface="Calibri" panose="020F0502020204030204" pitchFamily="34" charset="0"/>
              </a:rPr>
              <a:t>In </a:t>
            </a:r>
            <a:r>
              <a:rPr lang="en-US" sz="1200" b="1" dirty="0">
                <a:latin typeface="Calibri" panose="020F0502020204030204" pitchFamily="34" charset="0"/>
                <a:cs typeface="Calibri" panose="020F0502020204030204" pitchFamily="34" charset="0"/>
              </a:rPr>
              <a:t>DeKalb County, </a:t>
            </a:r>
            <a:r>
              <a:rPr lang="en-US" sz="1200" b="0" dirty="0">
                <a:latin typeface="Calibri" panose="020F0502020204030204" pitchFamily="34" charset="0"/>
                <a:cs typeface="Calibri" panose="020F0502020204030204" pitchFamily="34" charset="0"/>
              </a:rPr>
              <a:t>a Transit Master Plan is underway, with a scheduled completion in June 2019. The county is evaluating local transit and major high-capacity corridors.</a:t>
            </a:r>
          </a:p>
          <a:p>
            <a:pPr marL="4572" lvl="1" indent="0">
              <a:spcAft>
                <a:spcPts val="600"/>
              </a:spcAft>
              <a:buFont typeface="Courier New" panose="02070309020205020404" pitchFamily="49" charset="0"/>
              <a:buNone/>
            </a:pPr>
            <a:endParaRPr lang="en-US" sz="1200" b="0" dirty="0">
              <a:latin typeface="Calibri" panose="020F0502020204030204" pitchFamily="34" charset="0"/>
              <a:cs typeface="Calibri" panose="020F0502020204030204" pitchFamily="34" charset="0"/>
            </a:endParaRPr>
          </a:p>
          <a:p>
            <a:endParaRPr lang="en-US" sz="1200" b="0" dirty="0">
              <a:latin typeface="Calibri" panose="020F0502020204030204" pitchFamily="34" charset="0"/>
              <a:cs typeface="Calibri" panose="020F0502020204030204" pitchFamily="34" charset="0"/>
            </a:endParaRPr>
          </a:p>
          <a:p>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FC2C2494-BBF7-4060-ACBA-D3ED36CFDDC3}" type="slidenum">
              <a:rPr lang="en-US" smtClean="0"/>
              <a:t>19</a:t>
            </a:fld>
            <a:endParaRPr lang="en-US" dirty="0"/>
          </a:p>
        </p:txBody>
      </p:sp>
    </p:spTree>
    <p:extLst>
      <p:ext uri="{BB962C8B-B14F-4D97-AF65-F5344CB8AC3E}">
        <p14:creationId xmlns:p14="http://schemas.microsoft.com/office/powerpoint/2010/main" val="3678527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dirty="0"/>
              <a:t>Today, we’ll provide you an overview of the More MARTA Atlanta program. We’ll offer highlights, discuss the various transit modes, show maps of the transit modes and talk about program benefits. </a:t>
            </a:r>
          </a:p>
          <a:p>
            <a:pPr lvl="0"/>
            <a:endParaRPr lang="en-US" b="0" dirty="0"/>
          </a:p>
          <a:p>
            <a:pPr lvl="0"/>
            <a:r>
              <a:rPr lang="en-US" b="0" dirty="0"/>
              <a:t>We’ll also give you some insight on what’s to come in the weeks, months and years to come.</a:t>
            </a:r>
          </a:p>
          <a:p>
            <a:pPr lvl="0"/>
            <a:endParaRPr lang="en-US" b="0" dirty="0"/>
          </a:p>
          <a:p>
            <a:pPr lvl="0"/>
            <a:r>
              <a:rPr lang="en-US" b="0" dirty="0"/>
              <a:t>And while the focus today is on More MARTA Atlanta, we have a number of exciting systemwide initiatives underway that we want to share toward the end of the presentation.</a:t>
            </a:r>
          </a:p>
          <a:p>
            <a:pPr lvl="0"/>
            <a:endParaRPr lang="en-US" b="0" dirty="0"/>
          </a:p>
          <a:p>
            <a:pPr lvl="0"/>
            <a:endParaRPr lang="en-US" b="0" dirty="0"/>
          </a:p>
        </p:txBody>
      </p:sp>
      <p:sp>
        <p:nvSpPr>
          <p:cNvPr id="4" name="Slide Number Placeholder 3"/>
          <p:cNvSpPr>
            <a:spLocks noGrp="1"/>
          </p:cNvSpPr>
          <p:nvPr>
            <p:ph type="sldNum" sz="quarter" idx="10"/>
          </p:nvPr>
        </p:nvSpPr>
        <p:spPr/>
        <p:txBody>
          <a:bodyPr/>
          <a:lstStyle/>
          <a:p>
            <a:pPr defTabSz="931774">
              <a:defRPr/>
            </a:pPr>
            <a:fld id="{69C971FF-EF28-4195-A575-329446EFAA55}" type="slidenum">
              <a:rPr lang="en-US">
                <a:solidFill>
                  <a:srgbClr val="545454"/>
                </a:solidFill>
                <a:latin typeface="Century Gothic"/>
              </a:rPr>
              <a:pPr defTabSz="931774">
                <a:defRPr/>
              </a:pPr>
              <a:t>2</a:t>
            </a:fld>
            <a:endParaRPr lang="en-US" dirty="0">
              <a:solidFill>
                <a:srgbClr val="545454"/>
              </a:solidFill>
              <a:latin typeface="Century Gothic"/>
            </a:endParaRPr>
          </a:p>
        </p:txBody>
      </p:sp>
    </p:spTree>
    <p:extLst>
      <p:ext uri="{BB962C8B-B14F-4D97-AF65-F5344CB8AC3E}">
        <p14:creationId xmlns:p14="http://schemas.microsoft.com/office/powerpoint/2010/main" val="2673974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cap="none" baseline="0" dirty="0">
                <a:solidFill>
                  <a:schemeClr val="tx1"/>
                </a:solidFill>
                <a:effectLst/>
                <a:latin typeface="+mn-lt"/>
                <a:ea typeface="+mn-ea"/>
                <a:cs typeface="Calibri" panose="020F0502020204030204" pitchFamily="34" charset="0"/>
              </a:rPr>
              <a:t>MARTA has a lot of exciting initiatives underway beyond transit expansion. Here’s a closer look at a few of the upgrades in store for our riders. These enhancements fall under MARTA’s capital program:</a:t>
            </a:r>
          </a:p>
          <a:p>
            <a:endParaRPr lang="en-US" sz="1200" b="1" kern="1200" cap="all" baseline="0" dirty="0">
              <a:solidFill>
                <a:schemeClr val="tx1"/>
              </a:solidFill>
              <a:effectLst/>
              <a:latin typeface="+mn-lt"/>
              <a:ea typeface="+mn-ea"/>
              <a:cs typeface="Calibri" panose="020F0502020204030204" pitchFamily="34" charset="0"/>
            </a:endParaRPr>
          </a:p>
          <a:p>
            <a:r>
              <a:rPr lang="en-US" sz="1200" b="1" u="sng" kern="1200" cap="all" baseline="0" dirty="0">
                <a:solidFill>
                  <a:schemeClr val="tx1"/>
                </a:solidFill>
                <a:effectLst/>
                <a:latin typeface="+mn-lt"/>
                <a:ea typeface="+mn-ea"/>
                <a:cs typeface="Calibri" panose="020F0502020204030204" pitchFamily="34" charset="0"/>
              </a:rPr>
              <a:t>Railcars</a:t>
            </a:r>
          </a:p>
          <a:p>
            <a:r>
              <a:rPr lang="en-US" sz="1200" kern="1200" dirty="0">
                <a:solidFill>
                  <a:schemeClr val="tx1"/>
                </a:solidFill>
                <a:effectLst/>
                <a:latin typeface="+mn-lt"/>
                <a:ea typeface="+mn-ea"/>
                <a:cs typeface="Calibri" panose="020F0502020204030204" pitchFamily="34" charset="0"/>
              </a:rPr>
              <a:t>MARTA is looking to replace its entire fleet of railcars, including some that date to 1979, an effort that will cost $700 million to $1 billion. In the coming years, MARTA will add new, modern cars, which will be easier to load and unload and more comfortable for passengers. The new fleet may include </a:t>
            </a:r>
            <a:r>
              <a:rPr lang="en-US" sz="1200" dirty="0">
                <a:latin typeface="+mn-lt"/>
                <a:cs typeface="Calibri" panose="020F0502020204030204" pitchFamily="34" charset="0"/>
              </a:rPr>
              <a:t>more charging stations, live graphic displays and maps.</a:t>
            </a:r>
            <a:endParaRPr lang="en-US" altLang="en-US" sz="1200" b="1" dirty="0">
              <a:latin typeface="+mn-lt"/>
              <a:cs typeface="Calibri" panose="020F0502020204030204" pitchFamily="34" charset="0"/>
            </a:endParaRPr>
          </a:p>
          <a:p>
            <a:endParaRPr lang="en-US" altLang="en-US" sz="1200" b="1" u="sng" dirty="0">
              <a:latin typeface="+mn-lt"/>
              <a:cs typeface="Calibri" panose="020F0502020204030204" pitchFamily="34" charset="0"/>
            </a:endParaRPr>
          </a:p>
          <a:p>
            <a:r>
              <a:rPr lang="en-US" altLang="en-US" sz="1200" b="1" u="sng" cap="all" baseline="0" dirty="0">
                <a:latin typeface="+mn-lt"/>
                <a:cs typeface="Calibri" panose="020F0502020204030204" pitchFamily="34" charset="0"/>
              </a:rPr>
              <a:t>BUS Shelters</a:t>
            </a:r>
          </a:p>
          <a:p>
            <a:r>
              <a:rPr lang="en-US" sz="1200" dirty="0">
                <a:latin typeface="+mn-lt"/>
                <a:cs typeface="Calibri" panose="020F0502020204030204" pitchFamily="34" charset="0"/>
              </a:rPr>
              <a:t>MARTA is adding many new shelters, along with seating and digital information at many bus stops within the City of Atlanta. </a:t>
            </a:r>
          </a:p>
          <a:p>
            <a:pPr lvl="1"/>
            <a:endParaRPr lang="en-US" sz="1200" dirty="0">
              <a:latin typeface="+mn-lt"/>
              <a:cs typeface="Calibri" panose="020F0502020204030204" pitchFamily="34" charset="0"/>
            </a:endParaRPr>
          </a:p>
          <a:p>
            <a:pPr lvl="0">
              <a:defRPr/>
            </a:pPr>
            <a:r>
              <a:rPr lang="en-US" sz="1200" b="1" u="sng" cap="all" baseline="0" dirty="0">
                <a:latin typeface="+mn-lt"/>
                <a:cs typeface="Calibri" panose="020F0502020204030204" pitchFamily="34" charset="0"/>
              </a:rPr>
              <a:t>System enhancements</a:t>
            </a:r>
          </a:p>
          <a:p>
            <a:r>
              <a:rPr lang="en-US" sz="1200" b="0" dirty="0">
                <a:effectLst/>
                <a:latin typeface="+mn-lt"/>
                <a:cs typeface="Calibri" panose="020F0502020204030204" pitchFamily="34" charset="0"/>
              </a:rPr>
              <a:t>We’re performing some major system upgrades:</a:t>
            </a:r>
          </a:p>
          <a:p>
            <a:endParaRPr lang="en-US" sz="1200" b="1" dirty="0">
              <a:effectLst/>
              <a:latin typeface="+mn-lt"/>
              <a:cs typeface="Calibri" panose="020F0502020204030204" pitchFamily="34" charset="0"/>
            </a:endParaRPr>
          </a:p>
          <a:p>
            <a:r>
              <a:rPr lang="en-US" sz="1200" b="1" dirty="0">
                <a:effectLst/>
                <a:latin typeface="+mn-lt"/>
                <a:cs typeface="Calibri" panose="020F0502020204030204" pitchFamily="34" charset="0"/>
              </a:rPr>
              <a:t>Tunnel ventilation system</a:t>
            </a:r>
          </a:p>
          <a:p>
            <a:r>
              <a:rPr lang="en-US" sz="1200" dirty="0">
                <a:effectLst/>
                <a:latin typeface="+mn-lt"/>
                <a:cs typeface="Calibri" panose="020F0502020204030204" pitchFamily="34" charset="0"/>
              </a:rPr>
              <a:t>Tunnel ventilation is a critical infrastructure component in all subway transit environments, and MARTA has identified the renovation and renewal of its aging system as important to maintain optimal functionality and state of good repair. MARTA’s TVs includes a network of fans and dampers that effectively control and direct air flow during normal rail operations and in emergency situations.</a:t>
            </a:r>
          </a:p>
          <a:p>
            <a:endParaRPr lang="en-US" sz="1200" dirty="0">
              <a:latin typeface="+mn-lt"/>
              <a:cs typeface="Calibri" panose="020F0502020204030204" pitchFamily="34" charset="0"/>
            </a:endParaRPr>
          </a:p>
          <a:p>
            <a:r>
              <a:rPr lang="en-US" altLang="en-US" sz="1200" b="1" dirty="0">
                <a:latin typeface="+mn-lt"/>
                <a:cs typeface="Calibri" panose="020F0502020204030204" pitchFamily="34" charset="0"/>
              </a:rPr>
              <a:t>Elevators/escalators</a:t>
            </a:r>
          </a:p>
          <a:p>
            <a:pPr marL="0" lvl="0" indent="0">
              <a:buFont typeface="Arial" panose="020B0604020202020204" pitchFamily="34" charset="0"/>
              <a:buNone/>
            </a:pPr>
            <a:r>
              <a:rPr lang="en-US" sz="1200" dirty="0">
                <a:latin typeface="+mn-lt"/>
                <a:cs typeface="Calibri" panose="020F0502020204030204" pitchFamily="34" charset="0"/>
              </a:rPr>
              <a:t>In 2017, MARTA launched an ongoing initiative to overhaul our vertical transportation system, including our elevators and escalators.  We have 116 escalators and 111 elevators to modernize under our 10-year plan. The entire MARTA portfolio of vertical transportation equipment includes a total of 150 escalators and 115 elevators. A number of elevators and escalators have been completed or are in progress.</a:t>
            </a:r>
            <a:endParaRPr lang="en-US" altLang="en-US" sz="1200" b="0" dirty="0">
              <a:latin typeface="+mn-lt"/>
              <a:cs typeface="Calibri" panose="020F0502020204030204" pitchFamily="34" charset="0"/>
            </a:endParaRPr>
          </a:p>
          <a:p>
            <a:pPr lvl="1">
              <a:buClr>
                <a:srgbClr val="008CCC"/>
              </a:buClr>
            </a:pPr>
            <a:endParaRPr lang="en-US" sz="1200" dirty="0">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cs typeface="Calibri" panose="020F0502020204030204" pitchFamily="34" charset="0"/>
              </a:rPr>
              <a:t>Public address system </a:t>
            </a:r>
          </a:p>
          <a:p>
            <a:r>
              <a:rPr lang="en-US" dirty="0">
                <a:effectLst/>
              </a:rPr>
              <a:t>MARTA is installing an audible delivery system in 38 stations. </a:t>
            </a:r>
            <a:r>
              <a:rPr lang="en-US" b="0" dirty="0">
                <a:effectLst/>
              </a:rPr>
              <a:t>Benefits</a:t>
            </a:r>
            <a:r>
              <a:rPr lang="en-US" dirty="0">
                <a:effectLst/>
              </a:rPr>
              <a:t> include compliance with ADA requirements (i.e. synchronized audio and visual messaging); real-time bus and train information; and safety and security alerts communicated systemwide.</a:t>
            </a:r>
            <a:endParaRPr lang="en-US" sz="1200" dirty="0">
              <a:latin typeface="+mn-lt"/>
              <a:cs typeface="Calibri" panose="020F0502020204030204" pitchFamily="34" charset="0"/>
            </a:endParaRPr>
          </a:p>
          <a:p>
            <a:pPr marL="457200" lvl="1" indent="0">
              <a:spcBef>
                <a:spcPts val="0"/>
              </a:spcBef>
              <a:buClr>
                <a:srgbClr val="008CCC"/>
              </a:buClr>
              <a:buNone/>
            </a:pPr>
            <a:endParaRPr lang="en-US" sz="1200" dirty="0">
              <a:latin typeface="+mn-lt"/>
              <a:cs typeface="Calibri" panose="020F0502020204030204" pitchFamily="34" charset="0"/>
            </a:endParaRPr>
          </a:p>
          <a:p>
            <a:pPr marL="0" indent="0">
              <a:buFont typeface="Arial" panose="020B0604020202020204" pitchFamily="34" charset="0"/>
              <a:buNone/>
            </a:pPr>
            <a:r>
              <a:rPr lang="en-US" sz="1200" b="1" dirty="0">
                <a:latin typeface="+mn-lt"/>
                <a:cs typeface="Helvetica" panose="020B0604020202020204" pitchFamily="34" charset="0"/>
              </a:rPr>
              <a:t>Clean diesel and compressed natural gas (CNG) buses</a:t>
            </a:r>
          </a:p>
          <a:p>
            <a:pPr marL="0" indent="0">
              <a:buFont typeface="Arial" panose="020B0604020202020204" pitchFamily="34" charset="0"/>
              <a:buNone/>
            </a:pPr>
            <a:r>
              <a:rPr lang="en-US" sz="1200" dirty="0">
                <a:latin typeface="+mn-lt"/>
                <a:cs typeface="Helvetica" panose="020B0604020202020204" pitchFamily="34" charset="0"/>
              </a:rPr>
              <a:t>New </a:t>
            </a:r>
            <a:r>
              <a:rPr lang="en-US" sz="1200" dirty="0" err="1">
                <a:latin typeface="+mn-lt"/>
                <a:cs typeface="Helvetica" panose="020B0604020202020204" pitchFamily="34" charset="0"/>
              </a:rPr>
              <a:t>Gillig</a:t>
            </a:r>
            <a:r>
              <a:rPr lang="en-US" sz="1200" dirty="0">
                <a:latin typeface="+mn-lt"/>
                <a:cs typeface="Helvetica" panose="020B0604020202020204" pitchFamily="34" charset="0"/>
              </a:rPr>
              <a:t> clean diesel and compressed natural gas buses will replace older buses. The 30-foot buses will be used on community circulator routes. </a:t>
            </a:r>
          </a:p>
          <a:p>
            <a:pPr marL="0" indent="0">
              <a:buFont typeface="Arial" panose="020B0604020202020204" pitchFamily="34" charset="0"/>
              <a:buNone/>
            </a:pPr>
            <a:endParaRPr lang="en-US" altLang="en-US" sz="1200" b="0" dirty="0">
              <a:latin typeface="+mn-lt"/>
              <a:cs typeface="Calibri" panose="020F0502020204030204" pitchFamily="34" charset="0"/>
            </a:endParaRPr>
          </a:p>
          <a:p>
            <a:r>
              <a:rPr lang="en-US" altLang="en-US" sz="1200" b="1" u="sng" dirty="0">
                <a:latin typeface="+mn-lt"/>
                <a:cs typeface="Calibri" panose="020F0502020204030204" pitchFamily="34" charset="0"/>
              </a:rPr>
              <a:t>TECHNOLOGY</a:t>
            </a:r>
          </a:p>
          <a:p>
            <a:endParaRPr lang="en-US" altLang="en-US" sz="1200" b="1" dirty="0">
              <a:latin typeface="+mn-lt"/>
              <a:cs typeface="Calibri" panose="020F0502020204030204" pitchFamily="34" charset="0"/>
            </a:endParaRPr>
          </a:p>
          <a:p>
            <a:r>
              <a:rPr lang="en-US" altLang="en-US" sz="1200" b="1" dirty="0">
                <a:latin typeface="+mn-lt"/>
                <a:cs typeface="Calibri" panose="020F0502020204030204" pitchFamily="34" charset="0"/>
              </a:rPr>
              <a:t>Wi-Fi </a:t>
            </a:r>
          </a:p>
          <a:p>
            <a:r>
              <a:rPr lang="en-US" sz="1200" dirty="0">
                <a:latin typeface="+mn-lt"/>
                <a:cs typeface="Calibri" panose="020F0502020204030204" pitchFamily="34" charset="0"/>
              </a:rPr>
              <a:t>MARTA now has free Wi-Fi Lite on all buses and trains. We are expanding our Wi-Fi and cellular services to our stations. Currently, only Five Points, Peachtree Center and Dome Stations have Wi-Fi.</a:t>
            </a:r>
          </a:p>
          <a:p>
            <a:endParaRPr lang="en-US" sz="1200" dirty="0">
              <a:latin typeface="+mn-lt"/>
              <a:cs typeface="Calibri" panose="020F0502020204030204" pitchFamily="34" charset="0"/>
            </a:endParaRPr>
          </a:p>
          <a:p>
            <a:r>
              <a:rPr lang="en-US" sz="1200" b="1" dirty="0">
                <a:latin typeface="+mn-lt"/>
                <a:cs typeface="Calibri" panose="020F0502020204030204" pitchFamily="34" charset="0"/>
              </a:rPr>
              <a:t>Mobile payment app  </a:t>
            </a:r>
          </a:p>
          <a:p>
            <a:pPr lvl="0">
              <a:defRPr/>
            </a:pPr>
            <a:r>
              <a:rPr lang="en-US" sz="1200" dirty="0">
                <a:latin typeface="+mn-lt"/>
                <a:cs typeface="Calibri" panose="020F0502020204030204" pitchFamily="34" charset="0"/>
              </a:rPr>
              <a:t>MARTA is testing a smartphone app that would replace Breeze cards and enable riders to buy train and bus passes and scan through gates all on the phone. This was first reported in 2016.</a:t>
            </a:r>
          </a:p>
        </p:txBody>
      </p:sp>
      <p:sp>
        <p:nvSpPr>
          <p:cNvPr id="4" name="Slide Number Placeholder 3"/>
          <p:cNvSpPr>
            <a:spLocks noGrp="1"/>
          </p:cNvSpPr>
          <p:nvPr>
            <p:ph type="sldNum" sz="quarter" idx="10"/>
          </p:nvPr>
        </p:nvSpPr>
        <p:spPr/>
        <p:txBody>
          <a:bodyPr/>
          <a:lstStyle/>
          <a:p>
            <a:fld id="{FC2C2494-BBF7-4060-ACBA-D3ED36CFDDC3}" type="slidenum">
              <a:rPr lang="en-US" smtClean="0"/>
              <a:t>20</a:t>
            </a:fld>
            <a:endParaRPr lang="en-US" dirty="0"/>
          </a:p>
        </p:txBody>
      </p:sp>
    </p:spTree>
    <p:extLst>
      <p:ext uri="{BB962C8B-B14F-4D97-AF65-F5344CB8AC3E}">
        <p14:creationId xmlns:p14="http://schemas.microsoft.com/office/powerpoint/2010/main" val="2544956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We talked briefly about next steps, but let me provide some more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First, let’s talk about programming of projects.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Under schedule development, the next steps under More MARTA Atlanta include examining the 16 approved projects and figuring out </a:t>
            </a:r>
            <a:r>
              <a:rPr lang="en-US" sz="1200" b="0" i="1" kern="1200" dirty="0">
                <a:solidFill>
                  <a:schemeClr val="tx1"/>
                </a:solidFill>
                <a:effectLst/>
                <a:latin typeface="+mn-lt"/>
                <a:ea typeface="+mn-ea"/>
                <a:cs typeface="+mn-cs"/>
              </a:rPr>
              <a:t>how</a:t>
            </a:r>
            <a:r>
              <a:rPr lang="en-US" sz="1200" b="0" kern="1200" dirty="0">
                <a:solidFill>
                  <a:schemeClr val="tx1"/>
                </a:solidFill>
                <a:effectLst/>
                <a:latin typeface="+mn-lt"/>
                <a:ea typeface="+mn-ea"/>
                <a:cs typeface="+mn-cs"/>
              </a:rPr>
              <a:t> and </a:t>
            </a:r>
            <a:r>
              <a:rPr lang="en-US" sz="1200" b="0" i="1" kern="1200" dirty="0">
                <a:solidFill>
                  <a:schemeClr val="tx1"/>
                </a:solidFill>
                <a:effectLst/>
                <a:latin typeface="+mn-lt"/>
                <a:ea typeface="+mn-ea"/>
                <a:cs typeface="+mn-cs"/>
              </a:rPr>
              <a:t>when</a:t>
            </a:r>
            <a:r>
              <a:rPr lang="en-US" sz="1200" b="0" kern="1200" dirty="0">
                <a:solidFill>
                  <a:schemeClr val="tx1"/>
                </a:solidFill>
                <a:effectLst/>
                <a:latin typeface="+mn-lt"/>
                <a:ea typeface="+mn-ea"/>
                <a:cs typeface="+mn-cs"/>
              </a:rPr>
              <a:t> to do them – in what order and sequence over the next 40 years. In early 2019, the More MARTA Atlanta team is expected to develop the best order of projects. Once that is achieved, the team will present a plan to the Mayor and Atlanta City Council. Then in early June, we expect Board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chemeClr val="tx1"/>
                </a:solidFill>
                <a:effectLst/>
                <a:latin typeface="+mn-lt"/>
                <a:ea typeface="+mn-ea"/>
                <a:cs typeface="+mn-cs"/>
              </a:rPr>
              <a:t>Under financial plan development, the next steps include developing a more sophisticated cash flow model (with federal funding assumptions) and creating preliminary project sequencing.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Next steps also include public outreach and education. We’re not taking our foot off the gas to ensure the public knows what’s happening. In addition to our four community meetings (Southwest, Southeast, Northwest, Northeast), we’re conducting sessions with stakeholders and partners as well as the business community in the months ahead.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chemeClr val="tx1"/>
                </a:solidFill>
                <a:effectLst/>
                <a:latin typeface="+mn-lt"/>
                <a:ea typeface="+mn-ea"/>
                <a:cs typeface="+mn-cs"/>
              </a:rPr>
              <a:t>In addition, we will seek intergovernmental cooperation, particularly with DeKalb County.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chemeClr val="tx1"/>
                </a:solidFill>
                <a:effectLst/>
                <a:latin typeface="+mn-lt"/>
                <a:ea typeface="+mn-ea"/>
                <a:cs typeface="+mn-cs"/>
              </a:rPr>
              <a:t>And as we’ve done for the past two years, we will report our progress regularly to the MARTA board and Atlanta City Council – as well as the general public – to ensure full transparency. </a:t>
            </a:r>
          </a:p>
          <a:p>
            <a:pPr marL="91440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C2C2494-BBF7-4060-ACBA-D3ED36CFDDC3}" type="slidenum">
              <a:rPr lang="en-US" smtClean="0"/>
              <a:t>21</a:t>
            </a:fld>
            <a:endParaRPr lang="en-US" dirty="0"/>
          </a:p>
        </p:txBody>
      </p:sp>
    </p:spTree>
    <p:extLst>
      <p:ext uri="{BB962C8B-B14F-4D97-AF65-F5344CB8AC3E}">
        <p14:creationId xmlns:p14="http://schemas.microsoft.com/office/powerpoint/2010/main" val="3684710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rPr>
              <a:t>We want you to stay connected. Follow us on social media and email or call us if you have questions.</a:t>
            </a:r>
          </a:p>
          <a:p>
            <a:endParaRPr lang="en-US" b="0" dirty="0">
              <a:effectLst/>
            </a:endParaRPr>
          </a:p>
          <a:p>
            <a:r>
              <a:rPr lang="en-US" b="0" dirty="0">
                <a:effectLst/>
              </a:rPr>
              <a:t>Also, you’ll find a treasure trove of information at our More MARTA website at www.itsmarta.com/moremarta. What you’ll find online:</a:t>
            </a:r>
          </a:p>
          <a:p>
            <a:pPr marL="171450" indent="-171450">
              <a:buFont typeface="Arial" panose="020B0604020202020204" pitchFamily="34" charset="0"/>
              <a:buChar char="•"/>
            </a:pPr>
            <a:r>
              <a:rPr lang="en-US" b="0" dirty="0">
                <a:effectLst/>
              </a:rPr>
              <a:t>Benefits of public transit</a:t>
            </a:r>
          </a:p>
          <a:p>
            <a:pPr marL="171450" indent="-171450">
              <a:buFont typeface="Arial" panose="020B0604020202020204" pitchFamily="34" charset="0"/>
              <a:buChar char="•"/>
            </a:pPr>
            <a:r>
              <a:rPr lang="en-US" b="0" dirty="0">
                <a:effectLst/>
              </a:rPr>
              <a:t>Guiding Principles: The foundational tenets of the program</a:t>
            </a:r>
          </a:p>
          <a:p>
            <a:pPr marL="171450" indent="-171450">
              <a:buFont typeface="Arial" panose="020B0604020202020204" pitchFamily="34" charset="0"/>
              <a:buChar char="•"/>
            </a:pPr>
            <a:r>
              <a:rPr lang="en-US" b="0" dirty="0">
                <a:effectLst/>
              </a:rPr>
              <a:t>Survey results: 7,024 surveys completed from May-August 2018</a:t>
            </a:r>
          </a:p>
          <a:p>
            <a:pPr marL="171450" indent="-171450">
              <a:buFont typeface="Arial" panose="020B0604020202020204" pitchFamily="34" charset="0"/>
              <a:buChar char="•"/>
            </a:pPr>
            <a:r>
              <a:rPr lang="en-US" b="0" dirty="0">
                <a:effectLst/>
              </a:rPr>
              <a:t>More MARTA Atlanta fact sheets</a:t>
            </a:r>
          </a:p>
          <a:p>
            <a:pPr marL="171450" indent="-171450">
              <a:buFont typeface="Arial" panose="020B0604020202020204" pitchFamily="34" charset="0"/>
              <a:buChar char="•"/>
            </a:pPr>
            <a:r>
              <a:rPr lang="en-US" b="0" dirty="0">
                <a:effectLst/>
              </a:rPr>
              <a:t>Technical analysis</a:t>
            </a:r>
          </a:p>
          <a:p>
            <a:pPr marL="171450" indent="-171450">
              <a:buFont typeface="Arial" panose="020B0604020202020204" pitchFamily="34" charset="0"/>
              <a:buChar char="•"/>
            </a:pPr>
            <a:r>
              <a:rPr lang="en-US" b="0" dirty="0">
                <a:effectLst/>
              </a:rPr>
              <a:t>Maps</a:t>
            </a:r>
          </a:p>
          <a:p>
            <a:pPr marL="171450" indent="-171450">
              <a:buFont typeface="Arial" panose="020B0604020202020204" pitchFamily="34" charset="0"/>
              <a:buChar char="•"/>
            </a:pPr>
            <a:r>
              <a:rPr lang="en-US" b="0" dirty="0">
                <a:effectLst/>
              </a:rPr>
              <a:t>Types of transit services and vehicles</a:t>
            </a:r>
          </a:p>
          <a:p>
            <a:pPr marL="171450" indent="-171450">
              <a:buFont typeface="Arial" panose="020B0604020202020204" pitchFamily="34" charset="0"/>
              <a:buChar char="•"/>
            </a:pPr>
            <a:endParaRPr lang="en-US" b="0" dirty="0">
              <a:effectLst/>
            </a:endParaRPr>
          </a:p>
          <a:p>
            <a:pPr marL="0" indent="0">
              <a:buFont typeface="Arial" panose="020B0604020202020204" pitchFamily="34" charset="0"/>
              <a:buNone/>
            </a:pPr>
            <a:r>
              <a:rPr lang="en-US" b="0" dirty="0">
                <a:effectLst/>
              </a:rPr>
              <a:t>Also, we have a More MARTA for You newsletter</a:t>
            </a:r>
          </a:p>
          <a:p>
            <a:pPr marL="171450" indent="-171450">
              <a:buFont typeface="Arial" panose="020B0604020202020204" pitchFamily="34" charset="0"/>
              <a:buChar char="•"/>
            </a:pPr>
            <a:r>
              <a:rPr lang="en-US" b="0" dirty="0">
                <a:effectLst/>
              </a:rPr>
              <a:t>Join our mailing list and view current and past issues</a:t>
            </a:r>
          </a:p>
          <a:p>
            <a:pPr marL="171450" indent="-171450">
              <a:buFont typeface="Arial" panose="020B0604020202020204" pitchFamily="34" charset="0"/>
              <a:buChar char="•"/>
            </a:pPr>
            <a:endParaRPr lang="en-US" b="0" dirty="0">
              <a:effectLst/>
            </a:endParaRPr>
          </a:p>
          <a:p>
            <a:r>
              <a:rPr lang="en-US" b="0" dirty="0">
                <a:effectLst/>
              </a:rPr>
              <a:t>To reach us, email: </a:t>
            </a:r>
            <a:r>
              <a:rPr lang="en-US" b="0" dirty="0">
                <a:effectLst/>
                <a:hlinkClick r:id="rId3"/>
              </a:rPr>
              <a:t>moremarta_atlanta@itsmarta.com</a:t>
            </a:r>
            <a:r>
              <a:rPr lang="en-US" b="0" dirty="0">
                <a:effectLst/>
              </a:rPr>
              <a:t> or call 404-848-4135</a:t>
            </a:r>
            <a:endParaRPr lang="en-US" b="0" dirty="0"/>
          </a:p>
        </p:txBody>
      </p:sp>
      <p:sp>
        <p:nvSpPr>
          <p:cNvPr id="4" name="Slide Number Placeholder 3"/>
          <p:cNvSpPr>
            <a:spLocks noGrp="1"/>
          </p:cNvSpPr>
          <p:nvPr>
            <p:ph type="sldNum" sz="quarter" idx="10"/>
          </p:nvPr>
        </p:nvSpPr>
        <p:spPr/>
        <p:txBody>
          <a:bodyPr/>
          <a:lstStyle/>
          <a:p>
            <a:fld id="{FC2C2494-BBF7-4060-ACBA-D3ED36CFDDC3}" type="slidenum">
              <a:rPr lang="en-US" smtClean="0"/>
              <a:t>22</a:t>
            </a:fld>
            <a:endParaRPr lang="en-US" dirty="0"/>
          </a:p>
        </p:txBody>
      </p:sp>
    </p:spTree>
    <p:extLst>
      <p:ext uri="{BB962C8B-B14F-4D97-AF65-F5344CB8AC3E}">
        <p14:creationId xmlns:p14="http://schemas.microsoft.com/office/powerpoint/2010/main" val="2234975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a:defRPr/>
            </a:pPr>
            <a:r>
              <a:rPr lang="en-US" dirty="0">
                <a:latin typeface="Arial" panose="020B0604020202020204" pitchFamily="34" charset="0"/>
                <a:cs typeface="Arial" panose="020B0604020202020204" pitchFamily="34" charset="0"/>
              </a:rPr>
              <a:t>Thank you for taking time out of your schedules to join us for this community meeting. I hope you found this information useful. </a:t>
            </a:r>
          </a:p>
          <a:p>
            <a:pPr defTabSz="931774">
              <a:defRPr/>
            </a:pPr>
            <a:endParaRPr lang="en-US" dirty="0">
              <a:latin typeface="Arial" panose="020B0604020202020204" pitchFamily="34" charset="0"/>
              <a:cs typeface="Arial" panose="020B0604020202020204" pitchFamily="34" charset="0"/>
            </a:endParaRPr>
          </a:p>
          <a:p>
            <a:pPr defTabSz="931774">
              <a:defRPr/>
            </a:pPr>
            <a:r>
              <a:rPr lang="en-US" dirty="0">
                <a:latin typeface="Arial" panose="020B0604020202020204" pitchFamily="34" charset="0"/>
                <a:cs typeface="Arial" panose="020B0604020202020204" pitchFamily="34" charset="0"/>
              </a:rPr>
              <a:t>Keep in mind that as More MARTA Atlanta moves forward, we’ll be disseminating more information about specific projects and their status. </a:t>
            </a:r>
          </a:p>
          <a:p>
            <a:pPr defTabSz="931774">
              <a:defRPr/>
            </a:pPr>
            <a:endParaRPr lang="en-US" dirty="0">
              <a:latin typeface="Arial" panose="020B0604020202020204" pitchFamily="34" charset="0"/>
              <a:cs typeface="Arial" panose="020B0604020202020204" pitchFamily="34" charset="0"/>
            </a:endParaRPr>
          </a:p>
          <a:p>
            <a:pPr defTabSz="931774">
              <a:defRPr/>
            </a:pPr>
            <a:r>
              <a:rPr lang="en-US" dirty="0">
                <a:latin typeface="Arial" panose="020B0604020202020204" pitchFamily="34" charset="0"/>
                <a:cs typeface="Arial" panose="020B0604020202020204" pitchFamily="34" charset="0"/>
              </a:rPr>
              <a:t>Thanks again for your time and attention.</a:t>
            </a:r>
          </a:p>
        </p:txBody>
      </p:sp>
      <p:sp>
        <p:nvSpPr>
          <p:cNvPr id="4" name="Slide Number Placeholder 3"/>
          <p:cNvSpPr>
            <a:spLocks noGrp="1"/>
          </p:cNvSpPr>
          <p:nvPr>
            <p:ph type="sldNum" sz="quarter" idx="10"/>
          </p:nvPr>
        </p:nvSpPr>
        <p:spPr/>
        <p:txBody>
          <a:bodyPr/>
          <a:lstStyle/>
          <a:p>
            <a:fld id="{3A2CC701-D80A-463B-8415-A85485312088}" type="slidenum">
              <a:rPr lang="en-US" smtClean="0"/>
              <a:t>23</a:t>
            </a:fld>
            <a:endParaRPr lang="en-US" dirty="0"/>
          </a:p>
        </p:txBody>
      </p:sp>
    </p:spTree>
    <p:extLst>
      <p:ext uri="{BB962C8B-B14F-4D97-AF65-F5344CB8AC3E}">
        <p14:creationId xmlns:p14="http://schemas.microsoft.com/office/powerpoint/2010/main" val="4047656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Clr>
                <a:srgbClr val="008CCC"/>
              </a:buClr>
            </a:pPr>
            <a:r>
              <a:rPr lang="en-US" sz="1200" b="0" dirty="0">
                <a:latin typeface="Calibri" panose="020F0502020204030204" pitchFamily="34" charset="0"/>
                <a:cs typeface="Calibri" panose="020F0502020204030204" pitchFamily="34" charset="0"/>
              </a:rPr>
              <a:t>So here’s a quick summary of the More MARTA Atlanta program:</a:t>
            </a:r>
          </a:p>
          <a:p>
            <a:pPr lvl="0">
              <a:spcBef>
                <a:spcPts val="0"/>
              </a:spcBef>
              <a:buClr>
                <a:srgbClr val="008CCC"/>
              </a:buClr>
            </a:pPr>
            <a:endParaRPr lang="en-US" sz="1200" b="1" dirty="0">
              <a:latin typeface="Calibri" panose="020F0502020204030204" pitchFamily="34" charset="0"/>
              <a:cs typeface="Calibri" panose="020F0502020204030204" pitchFamily="34" charset="0"/>
            </a:endParaRPr>
          </a:p>
          <a:p>
            <a:pPr lvl="0">
              <a:spcBef>
                <a:spcPts val="0"/>
              </a:spcBef>
              <a:buClr>
                <a:srgbClr val="008CCC"/>
              </a:buClr>
            </a:pPr>
            <a:r>
              <a:rPr lang="en-US" sz="1200" b="1" dirty="0">
                <a:latin typeface="Calibri" panose="020F0502020204030204" pitchFamily="34" charset="0"/>
                <a:cs typeface="Calibri" panose="020F0502020204030204" pitchFamily="34" charset="0"/>
              </a:rPr>
              <a:t>What is it?</a:t>
            </a:r>
          </a:p>
          <a:p>
            <a:pPr marL="171450" lvl="0" indent="-171450">
              <a:spcBef>
                <a:spcPts val="0"/>
              </a:spcBef>
              <a:buClr>
                <a:srgbClr val="008CCC"/>
              </a:buClr>
              <a:buFont typeface="Arial" panose="020B0604020202020204" pitchFamily="34" charset="0"/>
              <a:buChar char="•"/>
            </a:pPr>
            <a:r>
              <a:rPr lang="en-US" sz="1200" b="0" dirty="0">
                <a:latin typeface="Calibri" panose="020F0502020204030204" pitchFamily="34" charset="0"/>
                <a:cs typeface="Calibri" panose="020F0502020204030204" pitchFamily="34" charset="0"/>
              </a:rPr>
              <a:t>It’s a $2.7 billion investment in transit.</a:t>
            </a:r>
          </a:p>
          <a:p>
            <a:pPr marL="171450" lvl="0" indent="-171450">
              <a:spcBef>
                <a:spcPts val="0"/>
              </a:spcBef>
              <a:buClr>
                <a:srgbClr val="008CCC"/>
              </a:buClr>
              <a:buFont typeface="Arial" panose="020B0604020202020204" pitchFamily="34" charset="0"/>
              <a:buChar char="•"/>
            </a:pPr>
            <a:r>
              <a:rPr lang="en-US" sz="1200" b="0" i="0" kern="1200" dirty="0">
                <a:solidFill>
                  <a:schemeClr val="tx1"/>
                </a:solidFill>
                <a:effectLst/>
                <a:latin typeface="+mn-lt"/>
                <a:ea typeface="+mn-ea"/>
                <a:cs typeface="+mn-cs"/>
              </a:rPr>
              <a:t>It represents the first significant transit investment in more than 40 years.</a:t>
            </a:r>
            <a:endParaRPr lang="en-US" sz="1200" b="0" i="0" dirty="0">
              <a:latin typeface="Calibri" panose="020F0502020204030204" pitchFamily="34" charset="0"/>
              <a:cs typeface="Calibri" panose="020F0502020204030204" pitchFamily="34" charset="0"/>
            </a:endParaRPr>
          </a:p>
          <a:p>
            <a:pPr marL="171450" lvl="0" indent="-171450">
              <a:spcBef>
                <a:spcPts val="0"/>
              </a:spcBef>
              <a:buClr>
                <a:srgbClr val="008CCC"/>
              </a:buClr>
              <a:buFont typeface="Arial" panose="020B0604020202020204" pitchFamily="34" charset="0"/>
              <a:buChar char="•"/>
            </a:pPr>
            <a:r>
              <a:rPr lang="en-US" sz="1200" b="0" dirty="0">
                <a:latin typeface="Calibri" panose="020F0502020204030204" pitchFamily="34" charset="0"/>
                <a:cs typeface="Calibri" panose="020F0502020204030204" pitchFamily="34" charset="0"/>
              </a:rPr>
              <a:t>It’s also a partnership between MARTA and the City of Atlanta.</a:t>
            </a:r>
          </a:p>
          <a:p>
            <a:pPr marL="171450" lvl="0" indent="-171450">
              <a:spcBef>
                <a:spcPts val="0"/>
              </a:spcBef>
              <a:buClr>
                <a:srgbClr val="008CCC"/>
              </a:buClr>
              <a:buFont typeface="Arial" panose="020B0604020202020204" pitchFamily="34" charset="0"/>
              <a:buChar char="•"/>
            </a:pPr>
            <a:endParaRPr lang="en-US" sz="1200" b="0" dirty="0">
              <a:latin typeface="Calibri" panose="020F0502020204030204" pitchFamily="34" charset="0"/>
              <a:cs typeface="Calibri" panose="020F0502020204030204" pitchFamily="34" charset="0"/>
            </a:endParaRPr>
          </a:p>
          <a:p>
            <a:pPr marL="0" lvl="0" indent="0">
              <a:spcBef>
                <a:spcPts val="0"/>
              </a:spcBef>
              <a:buClr>
                <a:srgbClr val="008CCC"/>
              </a:buClr>
              <a:buFontTx/>
              <a:buNone/>
            </a:pPr>
            <a:r>
              <a:rPr lang="en-US" sz="1200" b="1" dirty="0">
                <a:latin typeface="Calibri" panose="020F0502020204030204" pitchFamily="34" charset="0"/>
                <a:cs typeface="Calibri" panose="020F0502020204030204" pitchFamily="34" charset="0"/>
              </a:rPr>
              <a:t>What will it do?</a:t>
            </a:r>
          </a:p>
          <a:p>
            <a:pPr marL="171450" lvl="0" indent="-171450">
              <a:spcBef>
                <a:spcPts val="0"/>
              </a:spcBef>
              <a:buClr>
                <a:srgbClr val="008CCC"/>
              </a:buClr>
              <a:buFont typeface="Arial" panose="020B0604020202020204" pitchFamily="34" charset="0"/>
              <a:buChar char="•"/>
            </a:pPr>
            <a:r>
              <a:rPr lang="en-US" sz="1200" b="0" dirty="0">
                <a:latin typeface="Calibri" panose="020F0502020204030204" pitchFamily="34" charset="0"/>
                <a:cs typeface="Calibri" panose="020F0502020204030204" pitchFamily="34" charset="0"/>
              </a:rPr>
              <a:t>The program expands and enhances services throughout the City of Atlanta, from </a:t>
            </a:r>
            <a:r>
              <a:rPr lang="en-US" sz="1200" b="0" dirty="0" err="1">
                <a:latin typeface="Calibri" panose="020F0502020204030204" pitchFamily="34" charset="0"/>
                <a:cs typeface="Calibri" panose="020F0502020204030204" pitchFamily="34" charset="0"/>
              </a:rPr>
              <a:t>Campbellton</a:t>
            </a:r>
            <a:r>
              <a:rPr lang="en-US" sz="1200" b="0" dirty="0">
                <a:latin typeface="Calibri" panose="020F0502020204030204" pitchFamily="34" charset="0"/>
                <a:cs typeface="Calibri" panose="020F0502020204030204" pitchFamily="34" charset="0"/>
              </a:rPr>
              <a:t> Road to the </a:t>
            </a:r>
            <a:r>
              <a:rPr lang="en-US" sz="1200" b="0" dirty="0" err="1">
                <a:latin typeface="Calibri" panose="020F0502020204030204" pitchFamily="34" charset="0"/>
                <a:cs typeface="Calibri" panose="020F0502020204030204" pitchFamily="34" charset="0"/>
              </a:rPr>
              <a:t>BeltLine</a:t>
            </a:r>
            <a:r>
              <a:rPr lang="en-US" sz="1200" b="0" dirty="0">
                <a:latin typeface="Calibri" panose="020F0502020204030204" pitchFamily="34" charset="0"/>
                <a:cs typeface="Calibri" panose="020F0502020204030204" pitchFamily="34" charset="0"/>
              </a:rPr>
              <a:t> to the Clifton corridor.</a:t>
            </a:r>
          </a:p>
          <a:p>
            <a:pPr marL="171450" lvl="0" indent="-171450">
              <a:spcBef>
                <a:spcPts val="0"/>
              </a:spcBef>
              <a:buClr>
                <a:srgbClr val="008CCC"/>
              </a:buClr>
              <a:buFont typeface="Arial" panose="020B0604020202020204" pitchFamily="34" charset="0"/>
              <a:buChar char="•"/>
            </a:pPr>
            <a:r>
              <a:rPr lang="en-US" sz="1200" kern="1200" dirty="0">
                <a:solidFill>
                  <a:schemeClr val="tx1"/>
                </a:solidFill>
                <a:effectLst/>
                <a:latin typeface="+mn-lt"/>
                <a:ea typeface="+mn-ea"/>
                <a:cs typeface="+mn-cs"/>
              </a:rPr>
              <a:t>The program includes investments in a variety of new, exciting modes of transportation, which I’ll explain later.</a:t>
            </a:r>
          </a:p>
          <a:p>
            <a:pPr marL="171450" lvl="0" indent="-171450">
              <a:spcBef>
                <a:spcPts val="0"/>
              </a:spcBef>
              <a:buClr>
                <a:srgbClr val="008CCC"/>
              </a:buClr>
              <a:buFont typeface="Arial" panose="020B0604020202020204" pitchFamily="34" charset="0"/>
              <a:buChar char="•"/>
            </a:pPr>
            <a:r>
              <a:rPr lang="en-US" sz="1200" b="0" dirty="0">
                <a:latin typeface="Calibri" panose="020F0502020204030204" pitchFamily="34" charset="0"/>
                <a:cs typeface="Calibri" panose="020F0502020204030204" pitchFamily="34" charset="0"/>
              </a:rPr>
              <a:t>Equally important, the program helps address the transportation needs of growing, evolving population.</a:t>
            </a:r>
          </a:p>
          <a:p>
            <a:pPr lvl="0">
              <a:spcBef>
                <a:spcPts val="0"/>
              </a:spcBef>
              <a:buClr>
                <a:srgbClr val="008CCC"/>
              </a:buClr>
            </a:pPr>
            <a:endParaRPr lang="en-US" sz="1200" b="1" dirty="0">
              <a:latin typeface="Calibri" panose="020F0502020204030204" pitchFamily="34" charset="0"/>
              <a:cs typeface="Calibri" panose="020F0502020204030204" pitchFamily="34" charset="0"/>
            </a:endParaRPr>
          </a:p>
          <a:p>
            <a:pPr lvl="0">
              <a:spcBef>
                <a:spcPts val="0"/>
              </a:spcBef>
              <a:buClr>
                <a:srgbClr val="008CCC"/>
              </a:buClr>
            </a:pPr>
            <a:r>
              <a:rPr lang="en-US" sz="1200" b="1" dirty="0">
                <a:latin typeface="Calibri" panose="020F0502020204030204" pitchFamily="34" charset="0"/>
                <a:cs typeface="Calibri" panose="020F0502020204030204" pitchFamily="34" charset="0"/>
              </a:rPr>
              <a:t>How will it be funded?</a:t>
            </a:r>
          </a:p>
          <a:p>
            <a:pPr marL="171450" marR="0" lvl="0" indent="-171450" algn="l" defTabSz="914400" rtl="0" eaLnBrk="1" fontAlgn="auto" latinLnBrk="0" hangingPunct="1">
              <a:lnSpc>
                <a:spcPct val="100000"/>
              </a:lnSpc>
              <a:spcBef>
                <a:spcPts val="0"/>
              </a:spcBef>
              <a:spcAft>
                <a:spcPts val="0"/>
              </a:spcAft>
              <a:buClr>
                <a:srgbClr val="008CCC"/>
              </a:buClr>
              <a:buSzTx/>
              <a:buFont typeface="Arial" panose="020B0604020202020204" pitchFamily="34" charset="0"/>
              <a:buChar char="•"/>
              <a:tabLst/>
              <a:defRPr/>
            </a:pPr>
            <a:r>
              <a:rPr lang="en-US" sz="1200" b="0" i="0" dirty="0">
                <a:latin typeface="Calibri" panose="020F0502020204030204" pitchFamily="34" charset="0"/>
                <a:cs typeface="Calibri" panose="020F0502020204030204" pitchFamily="34" charset="0"/>
              </a:rPr>
              <a:t>It’s paid for by half-penny sales tax overwhelmingly passed by voters in 2016.</a:t>
            </a:r>
          </a:p>
          <a:p>
            <a:pPr marL="171450" marR="0" lvl="0" indent="-171450" algn="l" defTabSz="914400" rtl="0" eaLnBrk="1" fontAlgn="auto" latinLnBrk="0" hangingPunct="1">
              <a:lnSpc>
                <a:spcPct val="100000"/>
              </a:lnSpc>
              <a:spcBef>
                <a:spcPts val="0"/>
              </a:spcBef>
              <a:spcAft>
                <a:spcPts val="0"/>
              </a:spcAft>
              <a:buClr>
                <a:srgbClr val="008CCC"/>
              </a:buClr>
              <a:buSzTx/>
              <a:buFont typeface="Arial" panose="020B0604020202020204" pitchFamily="34" charset="0"/>
              <a:buChar char="•"/>
              <a:tabLst/>
              <a:defRPr/>
            </a:pPr>
            <a:r>
              <a:rPr lang="en-US" sz="1200" b="0" i="0" kern="1200" dirty="0">
                <a:solidFill>
                  <a:schemeClr val="tx1"/>
                </a:solidFill>
                <a:effectLst/>
                <a:latin typeface="Calibri" panose="020F0502020204030204" pitchFamily="34" charset="0"/>
                <a:ea typeface="+mn-ea"/>
                <a:cs typeface="Calibri" panose="020F0502020204030204" pitchFamily="34" charset="0"/>
              </a:rPr>
              <a:t>It’s important to note that </a:t>
            </a:r>
            <a:r>
              <a:rPr lang="en-US" sz="1200" b="0" i="0" kern="1200" dirty="0">
                <a:solidFill>
                  <a:schemeClr val="tx1"/>
                </a:solidFill>
                <a:effectLst/>
                <a:latin typeface="+mn-lt"/>
                <a:ea typeface="+mn-ea"/>
                <a:cs typeface="+mn-cs"/>
              </a:rPr>
              <a:t>not all of the projects are fully funded through the sales tax. But that doesn’t mean a project won’t get additional funding over the next 40 years through federal and regional support, public-private partnerships and other sources.</a:t>
            </a:r>
          </a:p>
          <a:p>
            <a:pPr marL="171450" marR="0" lvl="0" indent="-171450" algn="l" defTabSz="914400" rtl="0" eaLnBrk="1" fontAlgn="auto" latinLnBrk="0" hangingPunct="1">
              <a:lnSpc>
                <a:spcPct val="100000"/>
              </a:lnSpc>
              <a:spcBef>
                <a:spcPts val="0"/>
              </a:spcBef>
              <a:spcAft>
                <a:spcPts val="0"/>
              </a:spcAft>
              <a:buClr>
                <a:srgbClr val="008CCC"/>
              </a:buClr>
              <a:buSzTx/>
              <a:buFont typeface="Arial" panose="020B0604020202020204" pitchFamily="34" charset="0"/>
              <a:buChar char="•"/>
              <a:tabLst/>
              <a:defRPr/>
            </a:pPr>
            <a:endParaRPr lang="en-US" sz="1200" b="0" dirty="0">
              <a:latin typeface="Calibri" panose="020F0502020204030204" pitchFamily="34" charset="0"/>
              <a:cs typeface="Calibri" panose="020F0502020204030204" pitchFamily="34" charset="0"/>
            </a:endParaRPr>
          </a:p>
          <a:p>
            <a:pPr lvl="0">
              <a:spcBef>
                <a:spcPts val="0"/>
              </a:spcBef>
              <a:buClr>
                <a:srgbClr val="008CCC"/>
              </a:buClr>
            </a:pPr>
            <a:endParaRPr lang="en-US" sz="1200" b="1" dirty="0">
              <a:latin typeface="Calibri" panose="020F0502020204030204" pitchFamily="34" charset="0"/>
              <a:cs typeface="Calibri" panose="020F0502020204030204" pitchFamily="34" charset="0"/>
            </a:endParaRPr>
          </a:p>
          <a:p>
            <a:pPr marL="742950" lvl="1" indent="-285750">
              <a:spcBef>
                <a:spcPts val="0"/>
              </a:spcBef>
              <a:buClr>
                <a:srgbClr val="008CCC"/>
              </a:buClr>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pPr marL="0" lvl="0" indent="0">
              <a:spcBef>
                <a:spcPts val="0"/>
              </a:spcBef>
              <a:buClr>
                <a:srgbClr val="008CCC"/>
              </a:buClr>
              <a:buNone/>
            </a:pPr>
            <a:endParaRPr lang="en-US" sz="1200" b="1" dirty="0">
              <a:latin typeface="Calibri" panose="020F0502020204030204" pitchFamily="34" charset="0"/>
              <a:cs typeface="Calibri" panose="020F0502020204030204" pitchFamily="34" charset="0"/>
            </a:endParaRPr>
          </a:p>
          <a:p>
            <a:pPr marL="742950" lvl="1" indent="-285750">
              <a:spcBef>
                <a:spcPts val="0"/>
              </a:spcBef>
              <a:buClr>
                <a:srgbClr val="008CCC"/>
              </a:buClr>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endParaRPr lang="en-US" sz="1200" dirty="0"/>
          </a:p>
        </p:txBody>
      </p:sp>
      <p:sp>
        <p:nvSpPr>
          <p:cNvPr id="4" name="Slide Number Placeholder 3"/>
          <p:cNvSpPr>
            <a:spLocks noGrp="1"/>
          </p:cNvSpPr>
          <p:nvPr>
            <p:ph type="sldNum" sz="quarter" idx="10"/>
          </p:nvPr>
        </p:nvSpPr>
        <p:spPr/>
        <p:txBody>
          <a:bodyPr/>
          <a:lstStyle/>
          <a:p>
            <a:fld id="{FC2C2494-BBF7-4060-ACBA-D3ED36CFDDC3}" type="slidenum">
              <a:rPr lang="en-US" smtClean="0"/>
              <a:t>3</a:t>
            </a:fld>
            <a:endParaRPr lang="en-US" dirty="0"/>
          </a:p>
        </p:txBody>
      </p:sp>
    </p:spTree>
    <p:extLst>
      <p:ext uri="{BB962C8B-B14F-4D97-AF65-F5344CB8AC3E}">
        <p14:creationId xmlns:p14="http://schemas.microsoft.com/office/powerpoint/2010/main" val="2580150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tx1">
                  <a:lumMod val="75000"/>
                </a:schemeClr>
              </a:buClr>
            </a:pPr>
            <a:r>
              <a:rPr lang="en-US" sz="1200" b="0" dirty="0">
                <a:latin typeface="Calibri" panose="020F0502020204030204" pitchFamily="34" charset="0"/>
                <a:cs typeface="Calibri" panose="020F0502020204030204" pitchFamily="34" charset="0"/>
              </a:rPr>
              <a:t>Here’s a quick history:</a:t>
            </a:r>
          </a:p>
          <a:p>
            <a:pPr>
              <a:buClr>
                <a:schemeClr val="tx1">
                  <a:lumMod val="75000"/>
                </a:schemeClr>
              </a:buClr>
            </a:pPr>
            <a:endParaRPr lang="en-US" sz="1200" dirty="0">
              <a:latin typeface="Calibri" panose="020F0502020204030204" pitchFamily="34" charset="0"/>
              <a:cs typeface="Calibri" panose="020F0502020204030204" pitchFamily="34" charset="0"/>
            </a:endParaRPr>
          </a:p>
          <a:p>
            <a:pPr marL="0" indent="0">
              <a:buClr>
                <a:schemeClr val="tx1">
                  <a:lumMod val="75000"/>
                </a:schemeClr>
              </a:buClr>
              <a:buFontTx/>
              <a:buNone/>
            </a:pPr>
            <a:r>
              <a:rPr lang="en-US" sz="1200" dirty="0">
                <a:latin typeface="Calibri" panose="020F0502020204030204" pitchFamily="34" charset="0"/>
                <a:cs typeface="Calibri" panose="020F0502020204030204" pitchFamily="34" charset="0"/>
              </a:rPr>
              <a:t>From the beginning, the More MARTA Atlanta program has been shaped by public input. </a:t>
            </a:r>
          </a:p>
          <a:p>
            <a:pPr marL="0" indent="0">
              <a:buClr>
                <a:schemeClr val="tx1">
                  <a:lumMod val="75000"/>
                </a:schemeClr>
              </a:buClr>
              <a:buFontTx/>
              <a:buNone/>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tx1">
                  <a:lumMod val="75000"/>
                </a:schemeClr>
              </a:buClr>
              <a:buSzTx/>
              <a:buFontTx/>
              <a:buNone/>
              <a:tabLst/>
              <a:defRPr/>
            </a:pPr>
            <a:r>
              <a:rPr lang="en-US" sz="1200" dirty="0">
                <a:latin typeface="Calibri" panose="020F0502020204030204" pitchFamily="34" charset="0"/>
                <a:cs typeface="Calibri" panose="020F0502020204030204" pitchFamily="34" charset="0"/>
              </a:rPr>
              <a:t>Before the 2016 referendum vote, MARTA was putting plans together, analyzing data and engaging with the community to develop a set of guiding principles and a comprehensive project list. This first list had 70-plus projects and totaled approximately $11.5 billion. </a:t>
            </a:r>
          </a:p>
          <a:p>
            <a:pPr marL="0" indent="0">
              <a:buClr>
                <a:schemeClr val="tx1">
                  <a:lumMod val="75000"/>
                </a:schemeClr>
              </a:buClr>
              <a:buFontTx/>
              <a:buNone/>
            </a:pPr>
            <a:endParaRPr lang="en-US" sz="1200" dirty="0">
              <a:latin typeface="Calibri" panose="020F0502020204030204" pitchFamily="34" charset="0"/>
              <a:cs typeface="Calibri" panose="020F0502020204030204" pitchFamily="34" charset="0"/>
            </a:endParaRPr>
          </a:p>
          <a:p>
            <a:pPr marL="0" indent="0">
              <a:buClr>
                <a:schemeClr val="tx1">
                  <a:lumMod val="75000"/>
                </a:schemeClr>
              </a:buClr>
              <a:buFontTx/>
              <a:buNone/>
            </a:pPr>
            <a:r>
              <a:rPr lang="en-US" sz="1200" dirty="0">
                <a:latin typeface="Calibri" panose="020F0502020204030204" pitchFamily="34" charset="0"/>
                <a:cs typeface="Calibri" panose="020F0502020204030204" pitchFamily="34" charset="0"/>
              </a:rPr>
              <a:t>After the More MARTA referendum vote passed in November 2016, a partnership was created between MARTA and the City of Atlanta to move transit expansion forward.</a:t>
            </a:r>
          </a:p>
          <a:p>
            <a:pPr marL="0" indent="0">
              <a:buClr>
                <a:schemeClr val="tx1">
                  <a:lumMod val="75000"/>
                </a:schemeClr>
              </a:buClr>
              <a:buFontTx/>
              <a:buNone/>
            </a:pPr>
            <a:endParaRPr lang="en-US" sz="1200" dirty="0">
              <a:latin typeface="Calibri" panose="020F0502020204030204" pitchFamily="34" charset="0"/>
              <a:cs typeface="Calibri" panose="020F0502020204030204" pitchFamily="34" charset="0"/>
            </a:endParaRPr>
          </a:p>
          <a:p>
            <a:pPr marL="0" indent="0">
              <a:buClr>
                <a:schemeClr val="tx1">
                  <a:lumMod val="75000"/>
                </a:schemeClr>
              </a:buClr>
              <a:buFontTx/>
              <a:buNone/>
            </a:pPr>
            <a:r>
              <a:rPr lang="en-US" sz="1200" dirty="0">
                <a:latin typeface="Calibri" panose="020F0502020204030204" pitchFamily="34" charset="0"/>
                <a:cs typeface="Calibri" panose="020F0502020204030204" pitchFamily="34" charset="0"/>
              </a:rPr>
              <a:t>The sales tax, projected to bring in approximately $2.7 billion </a:t>
            </a:r>
            <a:r>
              <a:rPr lang="en-US" sz="1200" kern="1200" dirty="0">
                <a:solidFill>
                  <a:schemeClr val="tx1"/>
                </a:solidFill>
                <a:effectLst/>
                <a:latin typeface="Calibri" panose="020F0502020204030204" pitchFamily="34" charset="0"/>
                <a:ea typeface="+mn-ea"/>
                <a:cs typeface="Calibri" panose="020F0502020204030204" pitchFamily="34" charset="0"/>
              </a:rPr>
              <a:t>until 2057, meant</a:t>
            </a:r>
            <a:r>
              <a:rPr lang="en-US" sz="1200" dirty="0">
                <a:latin typeface="Calibri" panose="020F0502020204030204" pitchFamily="34" charset="0"/>
                <a:cs typeface="Calibri" panose="020F0502020204030204" pitchFamily="34" charset="0"/>
              </a:rPr>
              <a:t> the initial list needed to be pared down to fit within that budget. To achieve this, MARTA conducted further technical review AND public input. </a:t>
            </a:r>
          </a:p>
          <a:p>
            <a:pPr marL="0" indent="0">
              <a:buClr>
                <a:schemeClr val="tx1">
                  <a:lumMod val="75000"/>
                </a:schemeClr>
              </a:buClr>
              <a:buFontTx/>
              <a:buNone/>
            </a:pPr>
            <a:endParaRPr lang="en-US" sz="1200" dirty="0">
              <a:latin typeface="Calibri" panose="020F0502020204030204" pitchFamily="34" charset="0"/>
              <a:cs typeface="Calibri" panose="020F0502020204030204" pitchFamily="34" charset="0"/>
            </a:endParaRPr>
          </a:p>
          <a:p>
            <a:pPr marL="0" indent="0">
              <a:buClr>
                <a:schemeClr val="tx1">
                  <a:lumMod val="75000"/>
                </a:schemeClr>
              </a:buClr>
              <a:buFontTx/>
              <a:buNone/>
            </a:pPr>
            <a:r>
              <a:rPr lang="en-US" sz="1200" dirty="0">
                <a:latin typeface="Calibri" panose="020F0502020204030204" pitchFamily="34" charset="0"/>
                <a:cs typeface="Calibri" panose="020F0502020204030204" pitchFamily="34" charset="0"/>
              </a:rPr>
              <a:t>This effort led to the introduction of a list of 17 proposed projects in 2018. After months of additional public input, the MARTA Board of Directors approved a list of 16 projects on Oct. 4, 2018.</a:t>
            </a:r>
          </a:p>
          <a:p>
            <a:pPr marL="0" indent="0">
              <a:buClr>
                <a:schemeClr val="tx1">
                  <a:lumMod val="75000"/>
                </a:schemeClr>
              </a:buClr>
              <a:buFontTx/>
              <a:buNone/>
            </a:pPr>
            <a:endParaRPr lang="en-US" sz="1200" dirty="0">
              <a:latin typeface="Calibri" panose="020F0502020204030204" pitchFamily="34" charset="0"/>
              <a:cs typeface="Calibri" panose="020F0502020204030204" pitchFamily="34" charset="0"/>
            </a:endParaRPr>
          </a:p>
          <a:p>
            <a:pPr lvl="0">
              <a:spcBef>
                <a:spcPts val="0"/>
              </a:spcBef>
              <a:buClr>
                <a:srgbClr val="008CCC"/>
              </a:buClr>
            </a:pPr>
            <a:r>
              <a:rPr lang="en-US" sz="1200" b="1" dirty="0">
                <a:latin typeface="Calibri" panose="020F0502020204030204" pitchFamily="34" charset="0"/>
                <a:cs typeface="Calibri" panose="020F0502020204030204" pitchFamily="34" charset="0"/>
              </a:rPr>
              <a:t>Two years of comprehensive planning and outreach</a:t>
            </a:r>
          </a:p>
          <a:p>
            <a:pPr marL="0" indent="-182880">
              <a:lnSpc>
                <a:spcPct val="90000"/>
              </a:lnSpc>
              <a:spcAft>
                <a:spcPts val="500"/>
              </a:spcAft>
              <a:buFont typeface="Arial" panose="020B0604020202020204" pitchFamily="34" charset="0"/>
              <a:buChar char="•"/>
            </a:pPr>
            <a:r>
              <a:rPr lang="en-US" sz="1200" dirty="0">
                <a:latin typeface="Calibri" panose="020F0502020204030204" pitchFamily="34" charset="0"/>
                <a:cs typeface="Calibri" panose="020F0502020204030204" pitchFamily="34" charset="0"/>
              </a:rPr>
              <a:t>Cross-section of Atlanta engaged over two-year period</a:t>
            </a:r>
          </a:p>
          <a:p>
            <a:pPr marL="0" marR="0" lvl="0" indent="-182880" algn="l" defTabSz="914400" rtl="0" eaLnBrk="1" fontAlgn="auto" latinLnBrk="0" hangingPunct="1">
              <a:lnSpc>
                <a:spcPct val="90000"/>
              </a:lnSpc>
              <a:spcBef>
                <a:spcPts val="0"/>
              </a:spcBef>
              <a:spcAft>
                <a:spcPts val="50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40 outreach events and 4,300 surveys collected between May and September 2017 </a:t>
            </a:r>
          </a:p>
          <a:p>
            <a:pPr marL="0" indent="-182880">
              <a:lnSpc>
                <a:spcPct val="90000"/>
              </a:lnSpc>
              <a:spcAft>
                <a:spcPts val="200"/>
              </a:spcAft>
              <a:buFont typeface="Arial" panose="020B0604020202020204" pitchFamily="34" charset="0"/>
              <a:buChar char="•"/>
            </a:pPr>
            <a:r>
              <a:rPr lang="en-US" sz="1200" dirty="0">
                <a:latin typeface="Calibri" panose="020F0502020204030204" pitchFamily="34" charset="0"/>
                <a:cs typeface="Calibri" panose="020F0502020204030204" pitchFamily="34" charset="0"/>
              </a:rPr>
              <a:t>Latest outreach in summer 2018 yielded 7,000+ completed surveys</a:t>
            </a:r>
          </a:p>
          <a:p>
            <a:pPr>
              <a:buClr>
                <a:schemeClr val="tx1">
                  <a:lumMod val="75000"/>
                </a:schemeClr>
              </a:buClr>
            </a:pP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69C971FF-EF28-4195-A575-329446EFAA55}" type="slidenum">
              <a:rPr lang="en-US" smtClean="0"/>
              <a:t>4</a:t>
            </a:fld>
            <a:endParaRPr lang="en-US" dirty="0"/>
          </a:p>
        </p:txBody>
      </p:sp>
    </p:spTree>
    <p:extLst>
      <p:ext uri="{BB962C8B-B14F-4D97-AF65-F5344CB8AC3E}">
        <p14:creationId xmlns:p14="http://schemas.microsoft.com/office/powerpoint/2010/main" val="3544666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Tx/>
              <a:buNone/>
            </a:pPr>
            <a:r>
              <a:rPr lang="en-US" sz="1200" dirty="0">
                <a:latin typeface="+mn-lt"/>
                <a:cs typeface="Helvetica" panose="020B0604020202020204" pitchFamily="34" charset="0"/>
              </a:rPr>
              <a:t>On. Oct. 4, MARTA’s Board of Directors unanimously approved the More MARTA Atlanta program. As I said earlier, it represents the region’s largest transit investment in more than four decades.</a:t>
            </a:r>
            <a:br>
              <a:rPr lang="en-US" sz="1200" dirty="0">
                <a:latin typeface="+mn-lt"/>
                <a:cs typeface="Helvetica" panose="020B0604020202020204" pitchFamily="34" charset="0"/>
              </a:rPr>
            </a:br>
            <a:endParaRPr lang="en-US" sz="1200" dirty="0">
              <a:latin typeface="+mn-lt"/>
              <a:cs typeface="Helvetica" panose="020B0604020202020204" pitchFamily="34" charset="0"/>
            </a:endParaRPr>
          </a:p>
          <a:p>
            <a:pPr marL="0" indent="0">
              <a:spcAft>
                <a:spcPts val="600"/>
              </a:spcAft>
              <a:buFontTx/>
              <a:buNone/>
            </a:pPr>
            <a:r>
              <a:rPr lang="en-US" sz="1200" dirty="0">
                <a:latin typeface="+mn-lt"/>
                <a:cs typeface="Helvetica" panose="020B0604020202020204" pitchFamily="34" charset="0"/>
              </a:rPr>
              <a:t>More than just a list of projects, this investment will produce a layered, integrated transportation network with a renewed focus on customer service and the City of Atlanta’s Community Development goals. </a:t>
            </a:r>
            <a:br>
              <a:rPr lang="en-US" sz="1200" dirty="0">
                <a:latin typeface="+mn-lt"/>
                <a:cs typeface="Helvetica" panose="020B0604020202020204" pitchFamily="34" charset="0"/>
              </a:rPr>
            </a:br>
            <a:endParaRPr lang="en-US" sz="1200" dirty="0">
              <a:latin typeface="+mn-lt"/>
              <a:cs typeface="Helvetica" panose="020B0604020202020204" pitchFamily="34" charset="0"/>
            </a:endParaRPr>
          </a:p>
          <a:p>
            <a:pPr marL="0" indent="0">
              <a:spcAft>
                <a:spcPts val="600"/>
              </a:spcAft>
              <a:buFontTx/>
              <a:buNone/>
            </a:pPr>
            <a:r>
              <a:rPr lang="en-US" sz="1200" dirty="0">
                <a:latin typeface="+mn-lt"/>
                <a:cs typeface="Helvetica" panose="020B0604020202020204" pitchFamily="34" charset="0"/>
              </a:rPr>
              <a:t>Some new and improved bus services are already in effect, which I’ll talk about later.</a:t>
            </a:r>
          </a:p>
          <a:p>
            <a:pPr marL="0" indent="0">
              <a:spcAft>
                <a:spcPts val="600"/>
              </a:spcAft>
              <a:buFontTx/>
              <a:buNone/>
            </a:pPr>
            <a:endParaRPr lang="en-US" sz="1200" dirty="0">
              <a:latin typeface="+mn-lt"/>
              <a:cs typeface="Helvetica" panose="020B0604020202020204" pitchFamily="34" charset="0"/>
            </a:endParaRPr>
          </a:p>
          <a:p>
            <a:pPr marL="0" indent="0">
              <a:spcAft>
                <a:spcPts val="600"/>
              </a:spcAft>
              <a:buFontTx/>
              <a:buNone/>
            </a:pPr>
            <a:r>
              <a:rPr lang="en-US" sz="1200" dirty="0">
                <a:latin typeface="+mn-lt"/>
                <a:cs typeface="Helvetica" panose="020B0604020202020204" pitchFamily="34" charset="0"/>
              </a:rPr>
              <a:t>While it is important to recognize that this program is an important milestone in Atlanta’s history, it is not the finish line. There is an incredible appetite for more transit in and around Atlanta. </a:t>
            </a:r>
          </a:p>
          <a:p>
            <a:pPr marL="0" indent="0">
              <a:spcAft>
                <a:spcPts val="600"/>
              </a:spcAft>
              <a:buFontTx/>
              <a:buNone/>
            </a:pPr>
            <a:endParaRPr lang="en-US" sz="1200" dirty="0">
              <a:latin typeface="+mn-lt"/>
              <a:cs typeface="Helvetica" panose="020B0604020202020204" pitchFamily="34" charset="0"/>
            </a:endParaRPr>
          </a:p>
          <a:p>
            <a:pPr marL="0" indent="0">
              <a:spcAft>
                <a:spcPts val="600"/>
              </a:spcAft>
              <a:buFontTx/>
              <a:buNone/>
            </a:pPr>
            <a:r>
              <a:rPr lang="en-US" sz="1200" dirty="0">
                <a:latin typeface="+mn-lt"/>
                <a:cs typeface="Helvetica" panose="020B0604020202020204" pitchFamily="34" charset="0"/>
              </a:rPr>
              <a:t>This program will go a long way toward addressing the pent-up demand, particularly for the core of the system, but there are other quality transit projects that will require additional funding in the years to come. </a:t>
            </a:r>
          </a:p>
          <a:p>
            <a:pPr lvl="0">
              <a:spcBef>
                <a:spcPts val="0"/>
              </a:spcBef>
              <a:buClr>
                <a:srgbClr val="008CCC"/>
              </a:buClr>
            </a:pPr>
            <a:endParaRPr lang="en-US" sz="1200" b="1" dirty="0">
              <a:latin typeface="Calibri" panose="020F0502020204030204" pitchFamily="34" charset="0"/>
              <a:cs typeface="Calibri" panose="020F0502020204030204" pitchFamily="34" charset="0"/>
            </a:endParaRPr>
          </a:p>
          <a:p>
            <a:pPr lvl="0">
              <a:spcBef>
                <a:spcPts val="0"/>
              </a:spcBef>
              <a:buClr>
                <a:srgbClr val="008CCC"/>
              </a:buClr>
            </a:pPr>
            <a:r>
              <a:rPr lang="en-US" sz="1200" b="0" dirty="0">
                <a:latin typeface="Calibri" panose="020F0502020204030204" pitchFamily="34" charset="0"/>
                <a:cs typeface="Calibri" panose="020F0502020204030204" pitchFamily="34" charset="0"/>
              </a:rPr>
              <a:t>Some of the targeted investments include the following:</a:t>
            </a:r>
          </a:p>
          <a:p>
            <a:pPr marL="0" lvl="1" indent="-182880">
              <a:spcBef>
                <a:spcPts val="0"/>
              </a:spcBef>
              <a:buClr>
                <a:srgbClr val="008CCC"/>
              </a:buClr>
              <a:buFont typeface="Arial" panose="020B0604020202020204" pitchFamily="34" charset="0"/>
              <a:buChar char="•"/>
            </a:pPr>
            <a:r>
              <a:rPr lang="en-US" sz="1200" dirty="0">
                <a:latin typeface="Calibri" panose="020F0502020204030204" pitchFamily="34" charset="0"/>
                <a:cs typeface="Calibri" panose="020F0502020204030204" pitchFamily="34" charset="0"/>
              </a:rPr>
              <a:t>22 Miles - Light Rail Transit (LRT)</a:t>
            </a:r>
          </a:p>
          <a:p>
            <a:pPr marL="0" lvl="1" indent="-182880">
              <a:spcBef>
                <a:spcPts val="0"/>
              </a:spcBef>
              <a:buClr>
                <a:srgbClr val="008CCC"/>
              </a:buClr>
              <a:buFont typeface="Arial" panose="020B0604020202020204" pitchFamily="34" charset="0"/>
              <a:buChar char="•"/>
            </a:pPr>
            <a:r>
              <a:rPr lang="en-US" sz="1200" dirty="0">
                <a:latin typeface="Calibri" panose="020F0502020204030204" pitchFamily="34" charset="0"/>
                <a:cs typeface="Calibri" panose="020F0502020204030204" pitchFamily="34" charset="0"/>
              </a:rPr>
              <a:t>14 Miles - Bus Rapid Transit (BRT) </a:t>
            </a:r>
          </a:p>
          <a:p>
            <a:pPr marL="0" lvl="1" indent="-182880">
              <a:spcBef>
                <a:spcPts val="0"/>
              </a:spcBef>
              <a:buClr>
                <a:srgbClr val="008CCC"/>
              </a:buClr>
              <a:buFont typeface="Arial" panose="020B0604020202020204" pitchFamily="34" charset="0"/>
              <a:buChar char="•"/>
            </a:pPr>
            <a:r>
              <a:rPr lang="en-US" sz="1200" dirty="0">
                <a:latin typeface="Calibri" panose="020F0502020204030204" pitchFamily="34" charset="0"/>
                <a:cs typeface="Calibri" panose="020F0502020204030204" pitchFamily="34" charset="0"/>
              </a:rPr>
              <a:t>26 Miles - Arterial Rapid Transit (ART) </a:t>
            </a:r>
          </a:p>
          <a:p>
            <a:pPr marL="0" lvl="1" indent="-182880">
              <a:spcBef>
                <a:spcPts val="0"/>
              </a:spcBef>
              <a:buClr>
                <a:srgbClr val="008CCC"/>
              </a:buClr>
              <a:buFont typeface="Arial" panose="020B0604020202020204" pitchFamily="34" charset="0"/>
              <a:buChar char="•"/>
            </a:pPr>
            <a:r>
              <a:rPr lang="en-US" sz="1200" dirty="0">
                <a:latin typeface="Calibri" panose="020F0502020204030204" pitchFamily="34" charset="0"/>
                <a:cs typeface="Calibri" panose="020F0502020204030204" pitchFamily="34" charset="0"/>
              </a:rPr>
              <a:t>2 New Transit Centers </a:t>
            </a:r>
          </a:p>
          <a:p>
            <a:pPr marL="0" lvl="1" indent="-182880">
              <a:spcBef>
                <a:spcPts val="0"/>
              </a:spcBef>
              <a:buClr>
                <a:srgbClr val="008CCC"/>
              </a:buClr>
              <a:buFont typeface="Arial" panose="020B0604020202020204" pitchFamily="34" charset="0"/>
              <a:buChar char="•"/>
            </a:pPr>
            <a:r>
              <a:rPr lang="en-US" sz="1200" dirty="0">
                <a:latin typeface="Calibri" panose="020F0502020204030204" pitchFamily="34" charset="0"/>
                <a:cs typeface="Calibri" panose="020F0502020204030204" pitchFamily="34" charset="0"/>
              </a:rPr>
              <a:t>Additional Fixed-Route Bus Service </a:t>
            </a:r>
          </a:p>
          <a:p>
            <a:pPr marL="0" lvl="1" indent="-182880">
              <a:spcBef>
                <a:spcPts val="0"/>
              </a:spcBef>
              <a:buClr>
                <a:srgbClr val="008CCC"/>
              </a:buClr>
              <a:buFont typeface="Arial" panose="020B0604020202020204" pitchFamily="34" charset="0"/>
              <a:buChar char="•"/>
            </a:pPr>
            <a:r>
              <a:rPr lang="en-US" sz="1200" dirty="0">
                <a:latin typeface="Calibri" panose="020F0502020204030204" pitchFamily="34" charset="0"/>
                <a:cs typeface="Calibri" panose="020F0502020204030204" pitchFamily="34" charset="0"/>
              </a:rPr>
              <a:t>Upgrades to existing Rail Stations</a:t>
            </a:r>
          </a:p>
          <a:p>
            <a:pPr>
              <a:spcAft>
                <a:spcPts val="600"/>
              </a:spcAft>
            </a:pPr>
            <a:endParaRPr lang="en-US" dirty="0">
              <a:effectLst/>
              <a:latin typeface="+mn-lt"/>
            </a:endParaRPr>
          </a:p>
        </p:txBody>
      </p:sp>
      <p:sp>
        <p:nvSpPr>
          <p:cNvPr id="4" name="Slide Number Placeholder 3"/>
          <p:cNvSpPr>
            <a:spLocks noGrp="1"/>
          </p:cNvSpPr>
          <p:nvPr>
            <p:ph type="sldNum" sz="quarter" idx="10"/>
          </p:nvPr>
        </p:nvSpPr>
        <p:spPr/>
        <p:txBody>
          <a:bodyPr/>
          <a:lstStyle/>
          <a:p>
            <a:fld id="{FC2C2494-BBF7-4060-ACBA-D3ED36CFDDC3}" type="slidenum">
              <a:rPr lang="en-US" smtClean="0"/>
              <a:t>5</a:t>
            </a:fld>
            <a:endParaRPr lang="en-US" dirty="0"/>
          </a:p>
        </p:txBody>
      </p:sp>
    </p:spTree>
    <p:extLst>
      <p:ext uri="{BB962C8B-B14F-4D97-AF65-F5344CB8AC3E}">
        <p14:creationId xmlns:p14="http://schemas.microsoft.com/office/powerpoint/2010/main" val="1584319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More MARTA Atlanta program received wide-ranging support leading up to and after the Oct. 4 vote. City, community, business and academic leaders came forward to offer words of praise and encouragement. Equally important, a number of citizens shared their support and enthusiasm.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What other leaders said about the vote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“In Atlanta in the 21st century, transit is the lifeblood of opportunity. It is how millions of </a:t>
            </a:r>
            <a:r>
              <a:rPr lang="en-US" dirty="0" err="1">
                <a:effectLst/>
              </a:rPr>
              <a:t>Atlantans</a:t>
            </a:r>
            <a:r>
              <a:rPr lang="en-US" dirty="0">
                <a:effectLst/>
              </a:rPr>
              <a:t> access jobs, school, health care, and move throughout their communities. Today, we together took an important step in building the Atlanta we want for decades to come.”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 Board chairman Robert L. Ashe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“Think of this as a major and transformational down payment on our future commitment to the city and to the region. This is an important milestone, but it’s not the finish 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 MARTA General Manager &amp; CEO Jeff Parker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rPr>
              <a:t>“The people of Atlanta made it clear that they wanted transit that served more of Atlanta. They made it clear they wanted someone to listen to their concerns about equity and affordable housing. They made it clear that they believed in the original promise of the </a:t>
            </a:r>
            <a:r>
              <a:rPr lang="en-US" b="0" dirty="0" err="1">
                <a:effectLst/>
              </a:rPr>
              <a:t>BeltLine</a:t>
            </a:r>
            <a:r>
              <a:rPr lang="en-US" b="0" dirty="0">
                <a:effectLst/>
              </a:rPr>
              <a:t> as a project that links Atlanta together, not just a ‘glorified sidewalk.’ Today, MARTA and Mayor Keisha Lance Bottoms showed they heard those voices, and we’re grateful.”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rPr>
              <a:t>– </a:t>
            </a:r>
            <a:r>
              <a:rPr lang="en-US" b="1" dirty="0">
                <a:effectLst/>
              </a:rPr>
              <a:t>Cathy </a:t>
            </a:r>
            <a:r>
              <a:rPr lang="en-US" b="1" dirty="0" err="1">
                <a:effectLst/>
              </a:rPr>
              <a:t>Woolard</a:t>
            </a:r>
            <a:r>
              <a:rPr lang="en-US" b="1" dirty="0">
                <a:effectLst/>
              </a:rPr>
              <a:t>, Leader of </a:t>
            </a:r>
            <a:r>
              <a:rPr lang="en-US" b="1" dirty="0" err="1">
                <a:effectLst/>
              </a:rPr>
              <a:t>BeltLine</a:t>
            </a:r>
            <a:r>
              <a:rPr lang="en-US" b="1" dirty="0">
                <a:effectLst/>
              </a:rPr>
              <a:t> Rail 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rPr>
              <a:t>“Ensuring that access and dependability for longtime and future MARTA riders is key to my vision of bringing balanced growth and equity to the City. Plan elements such as station enhancements, </a:t>
            </a:r>
            <a:r>
              <a:rPr lang="en-US" b="0" dirty="0" err="1">
                <a:effectLst/>
              </a:rPr>
              <a:t>Campbellton</a:t>
            </a:r>
            <a:r>
              <a:rPr lang="en-US" b="0" dirty="0">
                <a:effectLst/>
              </a:rPr>
              <a:t> Road and </a:t>
            </a:r>
            <a:r>
              <a:rPr lang="en-US" b="0" dirty="0" err="1">
                <a:effectLst/>
              </a:rPr>
              <a:t>BeltLine</a:t>
            </a:r>
            <a:r>
              <a:rPr lang="en-US" b="0" dirty="0">
                <a:effectLst/>
              </a:rPr>
              <a:t> transit will be a huge step forward in improving how </a:t>
            </a:r>
            <a:r>
              <a:rPr lang="en-US" b="0" dirty="0" err="1">
                <a:effectLst/>
              </a:rPr>
              <a:t>Atlantans</a:t>
            </a:r>
            <a:r>
              <a:rPr lang="en-US" b="0" dirty="0">
                <a:effectLst/>
              </a:rPr>
              <a:t> get to work, school, doctors and recreation.”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 Andre Dickens, Atlanta City Council, Post 3 At-Large; Transportation Committee Chairman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10"/>
          </p:nvPr>
        </p:nvSpPr>
        <p:spPr/>
        <p:txBody>
          <a:bodyPr/>
          <a:lstStyle/>
          <a:p>
            <a:fld id="{69C971FF-EF28-4195-A575-329446EFAA55}" type="slidenum">
              <a:rPr lang="en-US" smtClean="0"/>
              <a:t>6</a:t>
            </a:fld>
            <a:endParaRPr lang="en-US"/>
          </a:p>
        </p:txBody>
      </p:sp>
    </p:spTree>
    <p:extLst>
      <p:ext uri="{BB962C8B-B14F-4D97-AF65-F5344CB8AC3E}">
        <p14:creationId xmlns:p14="http://schemas.microsoft.com/office/powerpoint/2010/main" val="959743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Under More MARTA Atlanta, we hope to reshape how people commute to their destinations, from work to school. Under the program, we are introducing several new transit modes. They are:</a:t>
            </a:r>
            <a:endParaRPr lang="en-US" sz="1200" b="1" i="0"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Light Rail Transit </a:t>
            </a:r>
          </a:p>
          <a:p>
            <a:r>
              <a:rPr lang="en-US" sz="1200" b="0" i="0" u="none" strike="noStrike" kern="1200" baseline="0" dirty="0">
                <a:solidFill>
                  <a:schemeClr val="tx1"/>
                </a:solidFill>
                <a:latin typeface="+mn-lt"/>
                <a:ea typeface="+mn-ea"/>
                <a:cs typeface="+mn-cs"/>
              </a:rPr>
              <a:t>LRT is typically an electric railway (like a trolley or streetcar) with a smaller capacity than heavy rail trains. It is characterized by rail cars operating singly (or in short trains) on fixed rails on city streets, similar to the Atlanta Streetcar. </a:t>
            </a:r>
            <a:endParaRPr lang="en-US" dirty="0"/>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Bus Rapid Transit </a:t>
            </a:r>
          </a:p>
          <a:p>
            <a:r>
              <a:rPr lang="en-US" sz="1200" b="0" i="0" u="none" strike="noStrike" kern="1200" baseline="0" dirty="0">
                <a:solidFill>
                  <a:schemeClr val="tx1"/>
                </a:solidFill>
                <a:latin typeface="+mn-lt"/>
                <a:ea typeface="+mn-ea"/>
                <a:cs typeface="+mn-cs"/>
              </a:rPr>
              <a:t>BRT is a fixed-route bus mode characterized by dedicated bus lanes, defined stations, and traffic signal priority. These features help buses bypass congestion and make bus travel more efficient throughout Atlanta.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Arterial Rapid Transit </a:t>
            </a:r>
          </a:p>
          <a:p>
            <a:r>
              <a:rPr lang="en-US" sz="1200" b="0" i="0" u="none" strike="noStrike" kern="1200" baseline="0" dirty="0">
                <a:solidFill>
                  <a:schemeClr val="tx1"/>
                </a:solidFill>
                <a:latin typeface="+mn-lt"/>
                <a:ea typeface="+mn-ea"/>
                <a:cs typeface="+mn-cs"/>
              </a:rPr>
              <a:t>ART is envisioned as a network of fast and frequent enhanced bus transit routes on existing high-density corridors serving “transit lifestyle” market areas. It is characterized by short wait times between buses, traffic signal priority, queue jumps, and enhanced stops. </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C2C2494-BBF7-4060-ACBA-D3ED36CFDDC3}" type="slidenum">
              <a:rPr lang="en-US" smtClean="0"/>
              <a:t>7</a:t>
            </a:fld>
            <a:endParaRPr lang="en-US" dirty="0"/>
          </a:p>
        </p:txBody>
      </p:sp>
    </p:spTree>
    <p:extLst>
      <p:ext uri="{BB962C8B-B14F-4D97-AF65-F5344CB8AC3E}">
        <p14:creationId xmlns:p14="http://schemas.microsoft.com/office/powerpoint/2010/main" val="3905888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en-US" b="0" dirty="0"/>
              <a:t>Forty years ago, had we not invested in transit, the region would look dramatically different in terms of density, economic growth and quality of life.</a:t>
            </a:r>
          </a:p>
          <a:p>
            <a:pPr marL="0" lvl="0" indent="0">
              <a:buFontTx/>
              <a:buNone/>
            </a:pPr>
            <a:endParaRPr lang="en-US" b="0" dirty="0"/>
          </a:p>
          <a:p>
            <a:pPr marL="0" lvl="0" indent="0">
              <a:buFontTx/>
              <a:buNone/>
            </a:pPr>
            <a:r>
              <a:rPr lang="en-US" b="0" dirty="0"/>
              <a:t>MARTA’s current system amounts to a roughly $6 billion infrastructure investment that continues to pay dividends.</a:t>
            </a:r>
          </a:p>
          <a:p>
            <a:pPr marL="0" lvl="0" indent="0">
              <a:buFontTx/>
              <a:buNone/>
            </a:pPr>
            <a:endParaRPr lang="en-US" b="0" dirty="0"/>
          </a:p>
          <a:p>
            <a:pPr marL="0" lvl="0" indent="0">
              <a:buFontTx/>
              <a:buNone/>
            </a:pPr>
            <a:r>
              <a:rPr lang="en-US" b="0" dirty="0"/>
              <a:t>There’s a fundamental link between transit and the densification we’re experiencing in key areas of metro Atlanta. These key areas include Downtown, Midtown and Buckhead. These are areas of growth, and they are in lockstep with MARTA’s rail system.</a:t>
            </a:r>
          </a:p>
          <a:p>
            <a:pPr marL="0" lvl="0" indent="0">
              <a:buFontTx/>
              <a:buNone/>
            </a:pPr>
            <a:endParaRPr lang="en-US" b="0" dirty="0"/>
          </a:p>
          <a:p>
            <a:pPr marL="0" lvl="0" indent="0">
              <a:buFontTx/>
              <a:buNone/>
            </a:pPr>
            <a:r>
              <a:rPr lang="en-US" sz="1200" kern="1200" dirty="0">
                <a:solidFill>
                  <a:schemeClr val="tx1"/>
                </a:solidFill>
                <a:effectLst/>
                <a:latin typeface="+mn-lt"/>
                <a:ea typeface="+mn-ea"/>
                <a:cs typeface="+mn-cs"/>
              </a:rPr>
              <a:t>The More MARTA Atlanta program aligns with the Atlanta City Design, a blueprint for the future that will help Atlanta remain a global center for business, continue to draw the best and brightest talent, and secure Atlanta’s status as a center for culture and innovation.</a:t>
            </a:r>
          </a:p>
          <a:p>
            <a:pPr marL="0" lvl="0" indent="0">
              <a:buFontTx/>
              <a:buNone/>
            </a:pPr>
            <a:endParaRPr lang="en-US" sz="1200" b="0" kern="1200" dirty="0">
              <a:solidFill>
                <a:schemeClr val="tx1"/>
              </a:solidFill>
              <a:effectLst/>
              <a:latin typeface="+mn-lt"/>
              <a:ea typeface="+mn-ea"/>
              <a:cs typeface="+mn-cs"/>
            </a:endParaRPr>
          </a:p>
          <a:p>
            <a:pPr marL="0" lvl="0" indent="0">
              <a:buFontTx/>
              <a:buNone/>
            </a:pPr>
            <a:r>
              <a:rPr lang="en-US" sz="1200" b="0" kern="1200" dirty="0">
                <a:solidFill>
                  <a:schemeClr val="tx1"/>
                </a:solidFill>
                <a:effectLst/>
                <a:latin typeface="+mn-lt"/>
                <a:ea typeface="+mn-ea"/>
                <a:cs typeface="+mn-cs"/>
              </a:rPr>
              <a:t>In essence, the Atlanta City Design project will outline what Atlanta should look like decades from now, as well as guide future decisions on the growth and development of the city.</a:t>
            </a:r>
            <a:endParaRPr lang="en-US" b="0" dirty="0"/>
          </a:p>
        </p:txBody>
      </p:sp>
      <p:sp>
        <p:nvSpPr>
          <p:cNvPr id="4" name="Slide Number Placeholder 3"/>
          <p:cNvSpPr>
            <a:spLocks noGrp="1"/>
          </p:cNvSpPr>
          <p:nvPr>
            <p:ph type="sldNum" sz="quarter" idx="10"/>
          </p:nvPr>
        </p:nvSpPr>
        <p:spPr/>
        <p:txBody>
          <a:bodyPr/>
          <a:lstStyle/>
          <a:p>
            <a:fld id="{FC2C2494-BBF7-4060-ACBA-D3ED36CFDDC3}" type="slidenum">
              <a:rPr lang="en-US" smtClean="0"/>
              <a:t>8</a:t>
            </a:fld>
            <a:endParaRPr lang="en-US" dirty="0"/>
          </a:p>
        </p:txBody>
      </p:sp>
    </p:spTree>
    <p:extLst>
      <p:ext uri="{BB962C8B-B14F-4D97-AF65-F5344CB8AC3E}">
        <p14:creationId xmlns:p14="http://schemas.microsoft.com/office/powerpoint/2010/main" val="4215031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Before I walk you through the More MARTA Atlanta maps, I’d like to take a moment to discuss MARTA’s current rail system.</a:t>
            </a:r>
          </a:p>
          <a:p>
            <a:endParaRPr lang="en-US" sz="1200" dirty="0"/>
          </a:p>
          <a:p>
            <a:pPr marL="285750" lvl="0" indent="-285750">
              <a:lnSpc>
                <a:spcPts val="2600"/>
              </a:lnSpc>
              <a:spcAft>
                <a:spcPts val="1000"/>
              </a:spcAft>
              <a:buSzPct val="100000"/>
            </a:pPr>
            <a:r>
              <a:rPr lang="en-US" dirty="0">
                <a:latin typeface="Calibri Light" panose="020F0302020204030204" pitchFamily="34" charset="0"/>
                <a:cs typeface="Calibri Light" panose="020F0302020204030204" pitchFamily="34" charset="0"/>
              </a:rPr>
              <a:t>Formed in 1971 as a bus-only system, MARTA is now the ninth largest transit system in the United States. It has 3</a:t>
            </a:r>
            <a:r>
              <a:rPr lang="en-US" sz="2200" dirty="0">
                <a:latin typeface="Calibri Light" panose="020F0302020204030204" pitchFamily="34" charset="0"/>
                <a:cs typeface="Calibri Light" panose="020F0302020204030204" pitchFamily="34" charset="0"/>
              </a:rPr>
              <a:t>8 rail stations, 570 buses, 211 Mobility vehicles and 450,000 daily riders. </a:t>
            </a:r>
          </a:p>
          <a:p>
            <a:pPr marL="285750" lvl="0" indent="-285750">
              <a:lnSpc>
                <a:spcPts val="2600"/>
              </a:lnSpc>
              <a:spcAft>
                <a:spcPts val="1000"/>
              </a:spcAft>
              <a:buSzPct val="100000"/>
            </a:pPr>
            <a:endParaRPr lang="en-US" dirty="0">
              <a:latin typeface="Calibri Light" panose="020F0302020204030204" pitchFamily="34" charset="0"/>
              <a:cs typeface="Calibri Light" panose="020F0302020204030204" pitchFamily="34" charset="0"/>
            </a:endParaRPr>
          </a:p>
          <a:p>
            <a:pPr marL="283464" lvl="0" indent="-283464">
              <a:lnSpc>
                <a:spcPts val="2600"/>
              </a:lnSpc>
              <a:spcBef>
                <a:spcPts val="0"/>
              </a:spcBef>
              <a:spcAft>
                <a:spcPts val="800"/>
              </a:spcAft>
              <a:buSzPct val="100000"/>
            </a:pPr>
            <a:r>
              <a:rPr lang="en-US" dirty="0">
                <a:latin typeface="Calibri Light" panose="020F0302020204030204" pitchFamily="34" charset="0"/>
                <a:cs typeface="Calibri Light" panose="020F0302020204030204" pitchFamily="34" charset="0"/>
              </a:rPr>
              <a:t>MARTA serves Fulton, DeKalb and Clayton counties.</a:t>
            </a:r>
          </a:p>
          <a:p>
            <a:pPr marL="283464" lvl="0" indent="-283464">
              <a:lnSpc>
                <a:spcPts val="2600"/>
              </a:lnSpc>
              <a:spcBef>
                <a:spcPts val="0"/>
              </a:spcBef>
              <a:spcAft>
                <a:spcPts val="800"/>
              </a:spcAft>
              <a:buSzPct val="100000"/>
            </a:pPr>
            <a:endParaRPr lang="en-US" dirty="0">
              <a:latin typeface="Calibri Light" panose="020F0302020204030204" pitchFamily="34" charset="0"/>
              <a:cs typeface="Calibri Light" panose="020F0302020204030204" pitchFamily="34" charset="0"/>
            </a:endParaRPr>
          </a:p>
          <a:p>
            <a:pPr marL="283464" marR="0" lvl="0" indent="-283464" algn="l" defTabSz="914400" rtl="0" eaLnBrk="1" fontAlgn="auto" latinLnBrk="0" hangingPunct="1">
              <a:lnSpc>
                <a:spcPts val="2600"/>
              </a:lnSpc>
              <a:spcBef>
                <a:spcPts val="0"/>
              </a:spcBef>
              <a:spcAft>
                <a:spcPts val="800"/>
              </a:spcAft>
              <a:buClrTx/>
              <a:buSzPct val="100000"/>
              <a:buFontTx/>
              <a:buNone/>
              <a:tabLst/>
              <a:defRPr/>
            </a:pPr>
            <a:r>
              <a:rPr lang="en-US" sz="1200" kern="1200" dirty="0">
                <a:solidFill>
                  <a:schemeClr val="tx1"/>
                </a:solidFill>
                <a:effectLst/>
                <a:latin typeface="+mn-lt"/>
                <a:ea typeface="+mn-ea"/>
                <a:cs typeface="+mn-cs"/>
              </a:rPr>
              <a:t>But clearly, as momentum swings in favor of transit, we hope more counties will join the system. In early 2019, Gwinnett County residents will vote on transit.</a:t>
            </a:r>
          </a:p>
          <a:p>
            <a:pPr marL="283464" marR="0" lvl="0" indent="-283464" algn="l" defTabSz="914400" rtl="0" eaLnBrk="1" fontAlgn="auto" latinLnBrk="0" hangingPunct="1">
              <a:lnSpc>
                <a:spcPts val="2600"/>
              </a:lnSpc>
              <a:spcBef>
                <a:spcPts val="0"/>
              </a:spcBef>
              <a:spcAft>
                <a:spcPts val="800"/>
              </a:spcAft>
              <a:buClrTx/>
              <a:buSzPct val="100000"/>
              <a:buFontTx/>
              <a:buNone/>
              <a:tabLst/>
              <a:defRPr/>
            </a:pPr>
            <a:endParaRPr lang="en-US" sz="1200" kern="1200" dirty="0">
              <a:solidFill>
                <a:schemeClr val="tx1"/>
              </a:solidFill>
              <a:effectLst/>
              <a:latin typeface="+mn-lt"/>
              <a:ea typeface="+mn-ea"/>
              <a:cs typeface="+mn-cs"/>
            </a:endParaRPr>
          </a:p>
          <a:p>
            <a:pPr marL="283464" marR="0" lvl="0" indent="-283464" algn="l" defTabSz="914400" rtl="0" eaLnBrk="1" fontAlgn="auto" latinLnBrk="0" hangingPunct="1">
              <a:lnSpc>
                <a:spcPts val="2600"/>
              </a:lnSpc>
              <a:spcBef>
                <a:spcPts val="0"/>
              </a:spcBef>
              <a:spcAft>
                <a:spcPts val="800"/>
              </a:spcAft>
              <a:buClrTx/>
              <a:buSzPct val="100000"/>
              <a:buFontTx/>
              <a:buNone/>
              <a:tabLst/>
              <a:defRPr/>
            </a:pPr>
            <a:r>
              <a:rPr lang="en-US" sz="1200" kern="1200" dirty="0">
                <a:solidFill>
                  <a:schemeClr val="tx1"/>
                </a:solidFill>
                <a:effectLst/>
                <a:latin typeface="+mn-lt"/>
                <a:ea typeface="+mn-ea"/>
                <a:cs typeface="+mn-cs"/>
              </a:rPr>
              <a:t>The time to do it is now. After all, </a:t>
            </a:r>
            <a:r>
              <a:rPr lang="en-US" sz="1200" i="0" kern="1200" dirty="0">
                <a:solidFill>
                  <a:schemeClr val="tx1"/>
                </a:solidFill>
                <a:effectLst/>
                <a:latin typeface="+mn-lt"/>
                <a:ea typeface="+mn-ea"/>
                <a:cs typeface="+mn-cs"/>
              </a:rPr>
              <a:t>t</a:t>
            </a:r>
            <a:r>
              <a:rPr lang="en-US" i="0" dirty="0">
                <a:effectLst/>
              </a:rPr>
              <a:t>he Atlanta Regional Commission forecasts the 20-county Atlanta region will add 2.5 million people and 1.5 million jobs by 2040. Much of the population growth will take place in existing suburbs, but significant growth is also expected in the region’s core.</a:t>
            </a:r>
            <a:endParaRPr lang="en-US" b="1" i="0" dirty="0"/>
          </a:p>
        </p:txBody>
      </p:sp>
      <p:sp>
        <p:nvSpPr>
          <p:cNvPr id="4" name="Slide Number Placeholder 3"/>
          <p:cNvSpPr>
            <a:spLocks noGrp="1"/>
          </p:cNvSpPr>
          <p:nvPr>
            <p:ph type="sldNum" sz="quarter" idx="10"/>
          </p:nvPr>
        </p:nvSpPr>
        <p:spPr/>
        <p:txBody>
          <a:bodyPr/>
          <a:lstStyle/>
          <a:p>
            <a:fld id="{FC2C2494-BBF7-4060-ACBA-D3ED36CFDDC3}" type="slidenum">
              <a:rPr lang="en-US" smtClean="0"/>
              <a:t>9</a:t>
            </a:fld>
            <a:endParaRPr lang="en-US" dirty="0"/>
          </a:p>
        </p:txBody>
      </p:sp>
    </p:spTree>
    <p:extLst>
      <p:ext uri="{BB962C8B-B14F-4D97-AF65-F5344CB8AC3E}">
        <p14:creationId xmlns:p14="http://schemas.microsoft.com/office/powerpoint/2010/main" val="4265480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931" y="274638"/>
            <a:ext cx="9756141" cy="1325562"/>
          </a:xfrm>
          <a:prstGeom prst="rect">
            <a:avLst/>
          </a:prstGeom>
        </p:spPr>
        <p:txBody>
          <a:bodyPr/>
          <a:lstStyle/>
          <a:p>
            <a:r>
              <a:rPr lang="en-US"/>
              <a:t>Click to edit Master title style</a:t>
            </a:r>
            <a:endParaRPr/>
          </a:p>
        </p:txBody>
      </p:sp>
      <p:sp>
        <p:nvSpPr>
          <p:cNvPr id="3" name="Content Placeholder 2"/>
          <p:cNvSpPr>
            <a:spLocks noGrp="1"/>
          </p:cNvSpPr>
          <p:nvPr>
            <p:ph idx="1"/>
          </p:nvPr>
        </p:nvSpPr>
        <p:spPr>
          <a:xfrm>
            <a:off x="1217931" y="1828800"/>
            <a:ext cx="9756141" cy="4343400"/>
          </a:xfrm>
          <a:prstGeom prst="rect">
            <a:avLst/>
          </a:prstGeom>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8153936" y="6448427"/>
            <a:ext cx="1396623" cy="180974"/>
          </a:xfrm>
          <a:prstGeom prst="rect">
            <a:avLst/>
          </a:prstGeom>
        </p:spPr>
        <p:txBody>
          <a:bodyPr/>
          <a:lstStyle/>
          <a:p>
            <a:endParaRPr dirty="0"/>
          </a:p>
        </p:txBody>
      </p:sp>
      <p:sp>
        <p:nvSpPr>
          <p:cNvPr id="6" name="Slide Number Placeholder 5"/>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382489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931" y="274638"/>
            <a:ext cx="9756141" cy="1325562"/>
          </a:xfrm>
          <a:prstGeom prst="rect">
            <a:avLst/>
          </a:prstGeom>
        </p:spPr>
        <p:txBody>
          <a:bodyPr/>
          <a:lstStyle/>
          <a:p>
            <a:r>
              <a:rPr lang="en-US"/>
              <a:t>Click to edit Master title style</a:t>
            </a:r>
            <a:endParaRPr/>
          </a:p>
        </p:txBody>
      </p:sp>
      <p:sp>
        <p:nvSpPr>
          <p:cNvPr id="3" name="Content Placeholder 2"/>
          <p:cNvSpPr>
            <a:spLocks noGrp="1"/>
          </p:cNvSpPr>
          <p:nvPr>
            <p:ph sz="half" idx="1"/>
          </p:nvPr>
        </p:nvSpPr>
        <p:spPr>
          <a:xfrm>
            <a:off x="1233600" y="1828800"/>
            <a:ext cx="4709961" cy="4343400"/>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4110" y="1828800"/>
            <a:ext cx="4709961" cy="4343400"/>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a:xfrm>
            <a:off x="8153936" y="6448427"/>
            <a:ext cx="1396623" cy="180974"/>
          </a:xfrm>
          <a:prstGeom prst="rect">
            <a:avLst/>
          </a:prstGeom>
        </p:spPr>
        <p:txBody>
          <a:bodyPr/>
          <a:lstStyle/>
          <a:p>
            <a:endParaRPr dirty="0"/>
          </a:p>
        </p:txBody>
      </p:sp>
      <p:sp>
        <p:nvSpPr>
          <p:cNvPr id="6" name="Footer Placeholder 5"/>
          <p:cNvSpPr>
            <a:spLocks noGrp="1"/>
          </p:cNvSpPr>
          <p:nvPr>
            <p:ph type="ftr" sz="quarter" idx="11"/>
          </p:nvPr>
        </p:nvSpPr>
        <p:spPr>
          <a:xfrm>
            <a:off x="2513667" y="6448427"/>
            <a:ext cx="5335389" cy="180974"/>
          </a:xfrm>
          <a:prstGeom prst="rect">
            <a:avLst/>
          </a:prstGeom>
        </p:spPr>
        <p:txBody>
          <a:bodyPr/>
          <a:lstStyle/>
          <a:p>
            <a:endParaRPr dirty="0"/>
          </a:p>
        </p:txBody>
      </p:sp>
      <p:sp>
        <p:nvSpPr>
          <p:cNvPr id="7" name="Slide Number Placeholder 6"/>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119110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7931" y="274638"/>
            <a:ext cx="9756141" cy="1325562"/>
          </a:xfrm>
          <a:prstGeom prst="rect">
            <a:avLst/>
          </a:prstGeo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931" y="1828800"/>
            <a:ext cx="4710387" cy="838201"/>
          </a:xfrm>
          <a:prstGeom prst="rect">
            <a:avLst/>
          </a:prstGeo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17931" y="2743201"/>
            <a:ext cx="4710387" cy="3428999"/>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3685" y="1828800"/>
            <a:ext cx="4710387" cy="838201"/>
          </a:xfrm>
          <a:prstGeom prst="rect">
            <a:avLst/>
          </a:prstGeo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3685" y="2743201"/>
            <a:ext cx="4710387" cy="3428999"/>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a:xfrm>
            <a:off x="8153936" y="6448427"/>
            <a:ext cx="1396623" cy="180974"/>
          </a:xfrm>
          <a:prstGeom prst="rect">
            <a:avLst/>
          </a:prstGeom>
        </p:spPr>
        <p:txBody>
          <a:bodyPr/>
          <a:lstStyle/>
          <a:p>
            <a:endParaRPr dirty="0"/>
          </a:p>
        </p:txBody>
      </p:sp>
      <p:sp>
        <p:nvSpPr>
          <p:cNvPr id="8" name="Footer Placeholder 7"/>
          <p:cNvSpPr>
            <a:spLocks noGrp="1"/>
          </p:cNvSpPr>
          <p:nvPr>
            <p:ph type="ftr" sz="quarter" idx="11"/>
          </p:nvPr>
        </p:nvSpPr>
        <p:spPr>
          <a:xfrm>
            <a:off x="2513667" y="6448427"/>
            <a:ext cx="5335389" cy="180974"/>
          </a:xfrm>
          <a:prstGeom prst="rect">
            <a:avLst/>
          </a:prstGeom>
        </p:spPr>
        <p:txBody>
          <a:bodyPr/>
          <a:lstStyle/>
          <a:p>
            <a:endParaRPr dirty="0"/>
          </a:p>
        </p:txBody>
      </p:sp>
      <p:sp>
        <p:nvSpPr>
          <p:cNvPr id="9" name="Slide Number Placeholder 8"/>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179201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7931" y="274638"/>
            <a:ext cx="9756141" cy="1325562"/>
          </a:xfrm>
          <a:prstGeom prst="rect">
            <a:avLst/>
          </a:prstGeom>
        </p:spPr>
        <p:txBody>
          <a:bodyPr/>
          <a:lstStyle/>
          <a:p>
            <a:r>
              <a:rPr lang="en-US"/>
              <a:t>Click to edit Master title style</a:t>
            </a:r>
            <a:endParaRPr/>
          </a:p>
        </p:txBody>
      </p:sp>
      <p:sp>
        <p:nvSpPr>
          <p:cNvPr id="3" name="Date Placeholder 2"/>
          <p:cNvSpPr>
            <a:spLocks noGrp="1"/>
          </p:cNvSpPr>
          <p:nvPr>
            <p:ph type="dt" sz="half" idx="10"/>
          </p:nvPr>
        </p:nvSpPr>
        <p:spPr>
          <a:xfrm>
            <a:off x="8153936" y="6448427"/>
            <a:ext cx="1396623" cy="180974"/>
          </a:xfrm>
          <a:prstGeom prst="rect">
            <a:avLst/>
          </a:prstGeom>
        </p:spPr>
        <p:txBody>
          <a:bodyPr/>
          <a:lstStyle/>
          <a:p>
            <a:endParaRPr dirty="0"/>
          </a:p>
        </p:txBody>
      </p:sp>
      <p:sp>
        <p:nvSpPr>
          <p:cNvPr id="4" name="Footer Placeholder 3"/>
          <p:cNvSpPr>
            <a:spLocks noGrp="1"/>
          </p:cNvSpPr>
          <p:nvPr>
            <p:ph type="ftr" sz="quarter" idx="11"/>
          </p:nvPr>
        </p:nvSpPr>
        <p:spPr>
          <a:xfrm>
            <a:off x="2513667" y="6448427"/>
            <a:ext cx="5335389" cy="180974"/>
          </a:xfrm>
          <a:prstGeom prst="rect">
            <a:avLst/>
          </a:prstGeom>
        </p:spPr>
        <p:txBody>
          <a:bodyPr/>
          <a:lstStyle/>
          <a:p>
            <a:endParaRPr dirty="0"/>
          </a:p>
        </p:txBody>
      </p:sp>
      <p:sp>
        <p:nvSpPr>
          <p:cNvPr id="5" name="Slide Number Placeholder 4"/>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427531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153936" y="6448427"/>
            <a:ext cx="1396623" cy="180974"/>
          </a:xfrm>
          <a:prstGeom prst="rect">
            <a:avLst/>
          </a:prstGeom>
        </p:spPr>
        <p:txBody>
          <a:bodyPr/>
          <a:lstStyle/>
          <a:p>
            <a:endParaRPr dirty="0"/>
          </a:p>
        </p:txBody>
      </p:sp>
      <p:sp>
        <p:nvSpPr>
          <p:cNvPr id="4" name="Slide Number Placeholder 3"/>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167320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8" name="Rectangle 7"/>
          <p:cNvSpPr/>
          <p:nvPr userDrawn="1"/>
        </p:nvSpPr>
        <p:spPr>
          <a:xfrm>
            <a:off x="1" y="0"/>
            <a:ext cx="518136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dirty="0"/>
          </a:p>
        </p:txBody>
      </p:sp>
      <p:sp>
        <p:nvSpPr>
          <p:cNvPr id="2" name="Title 1"/>
          <p:cNvSpPr>
            <a:spLocks noGrp="1"/>
          </p:cNvSpPr>
          <p:nvPr>
            <p:ph type="title"/>
          </p:nvPr>
        </p:nvSpPr>
        <p:spPr>
          <a:xfrm>
            <a:off x="684391" y="685800"/>
            <a:ext cx="3887212" cy="4038600"/>
          </a:xfrm>
          <a:prstGeom prst="rect">
            <a:avLst/>
          </a:prstGeo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7342" y="685800"/>
            <a:ext cx="5640269" cy="5486400"/>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391" y="4876800"/>
            <a:ext cx="3887212" cy="1295400"/>
          </a:xfrm>
          <a:prstGeom prst="rect">
            <a:avLst/>
          </a:prstGeo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8153936" y="6448427"/>
            <a:ext cx="1396623" cy="180974"/>
          </a:xfrm>
          <a:prstGeom prst="rect">
            <a:avLst/>
          </a:prstGeom>
        </p:spPr>
        <p:txBody>
          <a:bodyPr/>
          <a:lstStyle/>
          <a:p>
            <a:endParaRPr dirty="0"/>
          </a:p>
        </p:txBody>
      </p:sp>
      <p:sp>
        <p:nvSpPr>
          <p:cNvPr id="6" name="Footer Placeholder 5"/>
          <p:cNvSpPr>
            <a:spLocks noGrp="1"/>
          </p:cNvSpPr>
          <p:nvPr>
            <p:ph type="ftr" sz="quarter" idx="11"/>
          </p:nvPr>
        </p:nvSpPr>
        <p:spPr>
          <a:xfrm>
            <a:off x="2513667" y="6448427"/>
            <a:ext cx="5335389" cy="180974"/>
          </a:xfrm>
          <a:prstGeom prst="rect">
            <a:avLst/>
          </a:prstGeom>
        </p:spPr>
        <p:txBody>
          <a:bodyPr/>
          <a:lstStyle/>
          <a:p>
            <a:endParaRPr dirty="0"/>
          </a:p>
        </p:txBody>
      </p:sp>
      <p:sp>
        <p:nvSpPr>
          <p:cNvPr id="7" name="Slide Number Placeholder 6"/>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112695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8" name="Rectangle 7"/>
          <p:cNvSpPr/>
          <p:nvPr/>
        </p:nvSpPr>
        <p:spPr>
          <a:xfrm>
            <a:off x="1" y="0"/>
            <a:ext cx="518136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dirty="0"/>
          </a:p>
        </p:txBody>
      </p:sp>
      <p:sp>
        <p:nvSpPr>
          <p:cNvPr id="2" name="Title 1"/>
          <p:cNvSpPr>
            <a:spLocks noGrp="1"/>
          </p:cNvSpPr>
          <p:nvPr>
            <p:ph type="title"/>
          </p:nvPr>
        </p:nvSpPr>
        <p:spPr>
          <a:xfrm>
            <a:off x="684391" y="685800"/>
            <a:ext cx="3887212" cy="4038600"/>
          </a:xfrm>
          <a:prstGeom prst="rect">
            <a:avLst/>
          </a:prstGeom>
        </p:spPr>
        <p:txBody>
          <a:bodyPr anchor="b">
            <a:noAutofit/>
          </a:bodyPr>
          <a:lstStyle>
            <a:lvl1pPr algn="l">
              <a:defRPr sz="4000" b="0"/>
            </a:lvl1pPr>
          </a:lstStyle>
          <a:p>
            <a:r>
              <a:rPr lang="en-US"/>
              <a:t>Click to edit Master title style</a:t>
            </a:r>
            <a:endParaRPr/>
          </a:p>
        </p:txBody>
      </p:sp>
      <p:sp>
        <p:nvSpPr>
          <p:cNvPr id="3" name="Picture Placeholder 2"/>
          <p:cNvSpPr>
            <a:spLocks noGrp="1"/>
          </p:cNvSpPr>
          <p:nvPr>
            <p:ph type="pic" idx="1"/>
          </p:nvPr>
        </p:nvSpPr>
        <p:spPr>
          <a:xfrm>
            <a:off x="5867341" y="685800"/>
            <a:ext cx="5640269" cy="5486400"/>
          </a:xfrm>
          <a:prstGeom prst="rect">
            <a:avLst/>
          </a:prstGeo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684391" y="4876800"/>
            <a:ext cx="3887212" cy="1295400"/>
          </a:xfrm>
          <a:prstGeom prst="rect">
            <a:avLst/>
          </a:prstGeo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8153936" y="6448427"/>
            <a:ext cx="1396623" cy="180974"/>
          </a:xfrm>
          <a:prstGeom prst="rect">
            <a:avLst/>
          </a:prstGeom>
        </p:spPr>
        <p:txBody>
          <a:bodyPr/>
          <a:lstStyle/>
          <a:p>
            <a:endParaRPr dirty="0"/>
          </a:p>
        </p:txBody>
      </p:sp>
      <p:sp>
        <p:nvSpPr>
          <p:cNvPr id="6" name="Footer Placeholder 5"/>
          <p:cNvSpPr>
            <a:spLocks noGrp="1"/>
          </p:cNvSpPr>
          <p:nvPr>
            <p:ph type="ftr" sz="quarter" idx="11"/>
          </p:nvPr>
        </p:nvSpPr>
        <p:spPr>
          <a:xfrm>
            <a:off x="2513667" y="6448427"/>
            <a:ext cx="5335389" cy="180974"/>
          </a:xfrm>
          <a:prstGeom prst="rect">
            <a:avLst/>
          </a:prstGeom>
        </p:spPr>
        <p:txBody>
          <a:bodyPr/>
          <a:lstStyle/>
          <a:p>
            <a:endParaRPr dirty="0"/>
          </a:p>
        </p:txBody>
      </p:sp>
      <p:sp>
        <p:nvSpPr>
          <p:cNvPr id="7" name="Slide Number Placeholder 6"/>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18402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7931" y="274638"/>
            <a:ext cx="9756141" cy="1325562"/>
          </a:xfrm>
          <a:prstGeom prst="rect">
            <a:avLst/>
          </a:prstGeom>
        </p:spPr>
        <p:txBody>
          <a:bodyPr/>
          <a:lstStyle/>
          <a:p>
            <a:r>
              <a:rPr lang="en-US"/>
              <a:t>Click to edit Master title style</a:t>
            </a:r>
            <a:endParaRPr/>
          </a:p>
        </p:txBody>
      </p:sp>
      <p:sp>
        <p:nvSpPr>
          <p:cNvPr id="3" name="Vertical Text Placeholder 2"/>
          <p:cNvSpPr>
            <a:spLocks noGrp="1"/>
          </p:cNvSpPr>
          <p:nvPr>
            <p:ph type="body" orient="vert" idx="1"/>
          </p:nvPr>
        </p:nvSpPr>
        <p:spPr>
          <a:xfrm>
            <a:off x="1217931" y="1828800"/>
            <a:ext cx="9756141" cy="4343400"/>
          </a:xfrm>
          <a:prstGeom prst="rect">
            <a:avLst/>
          </a:prstGeom>
        </p:spPr>
        <p:txBody>
          <a:bodyPr vert="eaVert"/>
          <a:lstStyle>
            <a:lvl5pPr>
              <a:defRPr/>
            </a:lvl5pPr>
            <a:lvl6pPr>
              <a:defRPr/>
            </a:lvl6pPr>
            <a:lvl7pPr>
              <a:defRPr baseline="0"/>
            </a:lvl7pPr>
            <a:lvl8pPr>
              <a:defRPr baseline="0"/>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8153936" y="6448427"/>
            <a:ext cx="1396623" cy="180974"/>
          </a:xfrm>
          <a:prstGeom prst="rect">
            <a:avLst/>
          </a:prstGeom>
        </p:spPr>
        <p:txBody>
          <a:bodyPr/>
          <a:lstStyle/>
          <a:p>
            <a:endParaRPr dirty="0"/>
          </a:p>
        </p:txBody>
      </p:sp>
      <p:sp>
        <p:nvSpPr>
          <p:cNvPr id="5" name="Footer Placeholder 4"/>
          <p:cNvSpPr>
            <a:spLocks noGrp="1"/>
          </p:cNvSpPr>
          <p:nvPr>
            <p:ph type="ftr" sz="quarter" idx="11"/>
          </p:nvPr>
        </p:nvSpPr>
        <p:spPr>
          <a:xfrm>
            <a:off x="2513667" y="6448427"/>
            <a:ext cx="5335389" cy="180974"/>
          </a:xfrm>
          <a:prstGeom prst="rect">
            <a:avLst/>
          </a:prstGeom>
        </p:spPr>
        <p:txBody>
          <a:bodyPr/>
          <a:lstStyle/>
          <a:p>
            <a:endParaRPr dirty="0"/>
          </a:p>
        </p:txBody>
      </p:sp>
      <p:sp>
        <p:nvSpPr>
          <p:cNvPr id="6" name="Slide Number Placeholder 5"/>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369642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85800"/>
            <a:ext cx="2134871" cy="5486400"/>
          </a:xfrm>
          <a:prstGeom prst="rect">
            <a:avLst/>
          </a:prstGeo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930" y="685800"/>
            <a:ext cx="7418070" cy="5486400"/>
          </a:xfrm>
          <a:prstGeom prst="rect">
            <a:avLst/>
          </a:prstGeom>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8153936" y="6448427"/>
            <a:ext cx="1396623" cy="180974"/>
          </a:xfrm>
          <a:prstGeom prst="rect">
            <a:avLst/>
          </a:prstGeom>
        </p:spPr>
        <p:txBody>
          <a:bodyPr/>
          <a:lstStyle/>
          <a:p>
            <a:endParaRPr dirty="0"/>
          </a:p>
        </p:txBody>
      </p:sp>
      <p:sp>
        <p:nvSpPr>
          <p:cNvPr id="5" name="Footer Placeholder 4"/>
          <p:cNvSpPr>
            <a:spLocks noGrp="1"/>
          </p:cNvSpPr>
          <p:nvPr>
            <p:ph type="ftr" sz="quarter" idx="11"/>
          </p:nvPr>
        </p:nvSpPr>
        <p:spPr>
          <a:xfrm>
            <a:off x="2513667" y="6448427"/>
            <a:ext cx="5335389" cy="180974"/>
          </a:xfrm>
          <a:prstGeom prst="rect">
            <a:avLst/>
          </a:prstGeom>
        </p:spPr>
        <p:txBody>
          <a:bodyPr/>
          <a:lstStyle/>
          <a:p>
            <a:endParaRPr dirty="0"/>
          </a:p>
        </p:txBody>
      </p:sp>
      <p:sp>
        <p:nvSpPr>
          <p:cNvPr id="6" name="Slide Number Placeholder 5"/>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389307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931" y="274638"/>
            <a:ext cx="9756141" cy="1325562"/>
          </a:xfrm>
          <a:prstGeom prst="rect">
            <a:avLst/>
          </a:prstGeom>
        </p:spPr>
        <p:txBody>
          <a:bodyPr vert="horz" lIns="91440" tIns="45720" rIns="91440" bIns="45720" rtlCol="0" anchor="b">
            <a:normAutofit/>
          </a:bodyPr>
          <a:lstStyle/>
          <a:p>
            <a:r>
              <a:rPr lang="en-US" dirty="0"/>
              <a:t>Click to edit Master title style</a:t>
            </a:r>
            <a:endParaRPr dirty="0"/>
          </a:p>
        </p:txBody>
      </p:sp>
      <p:sp>
        <p:nvSpPr>
          <p:cNvPr id="3" name="Text Placeholder 2"/>
          <p:cNvSpPr>
            <a:spLocks noGrp="1"/>
          </p:cNvSpPr>
          <p:nvPr>
            <p:ph type="body" idx="1"/>
          </p:nvPr>
        </p:nvSpPr>
        <p:spPr>
          <a:xfrm>
            <a:off x="1217931" y="1828800"/>
            <a:ext cx="9756141"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153936" y="6448427"/>
            <a:ext cx="1396623" cy="180974"/>
          </a:xfrm>
          <a:prstGeom prst="rect">
            <a:avLst/>
          </a:prstGeom>
        </p:spPr>
        <p:txBody>
          <a:bodyPr vert="horz" lIns="91440" tIns="45720" rIns="91440" bIns="45720" rtlCol="0" anchor="ctr"/>
          <a:lstStyle>
            <a:lvl1pPr algn="r">
              <a:defRPr sz="1000">
                <a:solidFill>
                  <a:schemeClr val="tx1"/>
                </a:solidFill>
              </a:defRPr>
            </a:lvl1pPr>
          </a:lstStyle>
          <a:p>
            <a:endParaRPr dirty="0"/>
          </a:p>
        </p:txBody>
      </p:sp>
      <p:sp>
        <p:nvSpPr>
          <p:cNvPr id="6" name="Slide Number Placeholder 5"/>
          <p:cNvSpPr>
            <a:spLocks noGrp="1"/>
          </p:cNvSpPr>
          <p:nvPr>
            <p:ph type="sldNum" sz="quarter" idx="4"/>
          </p:nvPr>
        </p:nvSpPr>
        <p:spPr>
          <a:xfrm>
            <a:off x="9830772" y="6448427"/>
            <a:ext cx="1143299" cy="180974"/>
          </a:xfrm>
          <a:prstGeom prst="rect">
            <a:avLst/>
          </a:prstGeom>
        </p:spPr>
        <p:txBody>
          <a:bodyPr vert="horz" lIns="91440" tIns="45720" rIns="91440" bIns="45720" rtlCol="0" anchor="ctr"/>
          <a:lstStyle>
            <a:lvl1pPr algn="r">
              <a:defRPr sz="1000">
                <a:solidFill>
                  <a:schemeClr val="tx1"/>
                </a:solidFill>
              </a:defRPr>
            </a:lvl1pPr>
          </a:lstStyle>
          <a:p>
            <a:fld id="{F36C87F6-986D-49E6-AF40-1B3A1EE8064D}" type="slidenum">
              <a:rPr/>
              <a:pPr/>
              <a:t>‹#›</a:t>
            </a:fld>
            <a:endParaRPr dirty="0"/>
          </a:p>
        </p:txBody>
      </p:sp>
      <p:pic>
        <p:nvPicPr>
          <p:cNvPr id="10" name="Picture 9">
            <a:extLst>
              <a:ext uri="{FF2B5EF4-FFF2-40B4-BE49-F238E27FC236}">
                <a16:creationId xmlns:a16="http://schemas.microsoft.com/office/drawing/2014/main" id="{32CA2026-5C0F-4F56-AC87-1CCE7B8301B2}"/>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r="16876" b="33855"/>
          <a:stretch/>
        </p:blipFill>
        <p:spPr>
          <a:xfrm>
            <a:off x="379412" y="6219827"/>
            <a:ext cx="2590800" cy="457200"/>
          </a:xfrm>
          <a:prstGeom prst="rect">
            <a:avLst/>
          </a:prstGeom>
        </p:spPr>
      </p:pic>
      <p:pic>
        <p:nvPicPr>
          <p:cNvPr id="12" name="Picture 11">
            <a:extLst>
              <a:ext uri="{FF2B5EF4-FFF2-40B4-BE49-F238E27FC236}">
                <a16:creationId xmlns:a16="http://schemas.microsoft.com/office/drawing/2014/main" id="{052BDA4D-5D7A-44E4-948B-C88402D764A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970212" y="6219828"/>
            <a:ext cx="856353" cy="433652"/>
          </a:xfrm>
          <a:prstGeom prst="rect">
            <a:avLst/>
          </a:prstGeom>
        </p:spPr>
      </p:pic>
    </p:spTree>
    <p:extLst>
      <p:ext uri="{BB962C8B-B14F-4D97-AF65-F5344CB8AC3E}">
        <p14:creationId xmlns:p14="http://schemas.microsoft.com/office/powerpoint/2010/main" val="22840799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2942CD-A6ED-401F-A10D-BFD7B52890F8}"/>
              </a:ext>
            </a:extLst>
          </p:cNvPr>
          <p:cNvPicPr>
            <a:picLocks noChangeAspect="1"/>
          </p:cNvPicPr>
          <p:nvPr/>
        </p:nvPicPr>
        <p:blipFill rotWithShape="1">
          <a:blip r:embed="rId3">
            <a:extLst>
              <a:ext uri="{28A0092B-C50C-407E-A947-70E740481C1C}">
                <a14:useLocalDpi xmlns:a14="http://schemas.microsoft.com/office/drawing/2010/main"/>
              </a:ext>
            </a:extLst>
          </a:blip>
          <a:srcRect l="1645" t="251" r="577" b="31487"/>
          <a:stretch/>
        </p:blipFill>
        <p:spPr>
          <a:xfrm>
            <a:off x="-1" y="1155707"/>
            <a:ext cx="12192001" cy="4792150"/>
          </a:xfrm>
          <a:prstGeom prst="rect">
            <a:avLst/>
          </a:prstGeom>
        </p:spPr>
      </p:pic>
      <p:sp>
        <p:nvSpPr>
          <p:cNvPr id="14" name="Rectangle 13">
            <a:extLst>
              <a:ext uri="{FF2B5EF4-FFF2-40B4-BE49-F238E27FC236}">
                <a16:creationId xmlns:a16="http://schemas.microsoft.com/office/drawing/2014/main" id="{0A064B41-2A85-4C50-BBC1-0E4927A793DF}"/>
              </a:ext>
            </a:extLst>
          </p:cNvPr>
          <p:cNvSpPr/>
          <p:nvPr/>
        </p:nvSpPr>
        <p:spPr>
          <a:xfrm>
            <a:off x="0" y="-2"/>
            <a:ext cx="12192000" cy="1155709"/>
          </a:xfrm>
          <a:prstGeom prst="rect">
            <a:avLst/>
          </a:prstGeom>
          <a:solidFill>
            <a:srgbClr val="0070C0">
              <a:alpha val="81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7" name="Title 1">
            <a:extLst>
              <a:ext uri="{FF2B5EF4-FFF2-40B4-BE49-F238E27FC236}">
                <a16:creationId xmlns:a16="http://schemas.microsoft.com/office/drawing/2014/main" id="{65730389-E932-4338-B4AD-A2815DCFD1A4}"/>
              </a:ext>
            </a:extLst>
          </p:cNvPr>
          <p:cNvSpPr txBox="1">
            <a:spLocks/>
          </p:cNvSpPr>
          <p:nvPr/>
        </p:nvSpPr>
        <p:spPr>
          <a:xfrm>
            <a:off x="320511" y="-427707"/>
            <a:ext cx="11703925" cy="14674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ct val="80000"/>
              </a:lnSpc>
              <a:spcAft>
                <a:spcPts val="400"/>
              </a:spcAft>
            </a:pPr>
            <a:r>
              <a:rPr lang="en-US" sz="5800" cap="none" spc="-150" dirty="0">
                <a:solidFill>
                  <a:schemeClr val="bg1"/>
                </a:solidFill>
                <a:latin typeface="Calibri" panose="020F0502020204030204" pitchFamily="34" charset="0"/>
                <a:cs typeface="Calibri" panose="020F0502020204030204" pitchFamily="34" charset="0"/>
              </a:rPr>
              <a:t>You wanted More MARTA. Now it’s here!</a:t>
            </a:r>
            <a:endParaRPr lang="en-US" sz="5800" spc="-150" dirty="0">
              <a:solidFill>
                <a:schemeClr val="bg1"/>
              </a:solidFill>
              <a:latin typeface=" calibri"/>
              <a:cs typeface="Calibri" panose="020F0502020204030204" pitchFamily="34" charset="0"/>
            </a:endParaRPr>
          </a:p>
        </p:txBody>
      </p:sp>
      <p:sp>
        <p:nvSpPr>
          <p:cNvPr id="17" name="TextBox 16">
            <a:extLst>
              <a:ext uri="{FF2B5EF4-FFF2-40B4-BE49-F238E27FC236}">
                <a16:creationId xmlns:a16="http://schemas.microsoft.com/office/drawing/2014/main" id="{FA37AA3C-256E-4777-947C-EF168BB9F168}"/>
              </a:ext>
            </a:extLst>
          </p:cNvPr>
          <p:cNvSpPr txBox="1"/>
          <p:nvPr/>
        </p:nvSpPr>
        <p:spPr>
          <a:xfrm>
            <a:off x="4759288" y="6090423"/>
            <a:ext cx="7125666" cy="683264"/>
          </a:xfrm>
          <a:prstGeom prst="rect">
            <a:avLst/>
          </a:prstGeom>
          <a:noFill/>
        </p:spPr>
        <p:txBody>
          <a:bodyPr wrap="square" rtlCol="0">
            <a:spAutoFit/>
          </a:bodyPr>
          <a:lstStyle/>
          <a:p>
            <a:pPr algn="r">
              <a:lnSpc>
                <a:spcPct val="80000"/>
              </a:lnSpc>
            </a:pPr>
            <a:r>
              <a:rPr lang="en-US" sz="3000" cap="all" dirty="0">
                <a:latin typeface=" calibri"/>
                <a:cs typeface="Calibri" panose="020F0502020204030204" pitchFamily="34" charset="0"/>
              </a:rPr>
              <a:t>COMMUNITY MEETING – SOUTHEAST</a:t>
            </a:r>
            <a:endParaRPr lang="en-US" sz="3000" cap="all" dirty="0">
              <a:highlight>
                <a:srgbClr val="FFFF00"/>
              </a:highlight>
              <a:latin typeface=" calibri"/>
              <a:cs typeface="Calibri" panose="020F0502020204030204" pitchFamily="34" charset="0"/>
            </a:endParaRPr>
          </a:p>
          <a:p>
            <a:pPr algn="r">
              <a:lnSpc>
                <a:spcPct val="80000"/>
              </a:lnSpc>
            </a:pPr>
            <a:r>
              <a:rPr lang="en-US" dirty="0" err="1">
                <a:latin typeface=" calibri"/>
                <a:cs typeface="Calibri" panose="020F0502020204030204" pitchFamily="34" charset="0"/>
              </a:rPr>
              <a:t>Ehren</a:t>
            </a:r>
            <a:r>
              <a:rPr lang="en-US" dirty="0">
                <a:latin typeface=" calibri"/>
                <a:cs typeface="Calibri" panose="020F0502020204030204" pitchFamily="34" charset="0"/>
              </a:rPr>
              <a:t> Bingaman, More MARTA Atlanta  </a:t>
            </a:r>
            <a:r>
              <a:rPr lang="en-US" cap="all" dirty="0">
                <a:latin typeface=" calibri"/>
                <a:cs typeface="Calibri" panose="020F0502020204030204" pitchFamily="34" charset="0"/>
              </a:rPr>
              <a:t>|  </a:t>
            </a:r>
            <a:r>
              <a:rPr lang="en-US" dirty="0">
                <a:latin typeface=" calibri"/>
                <a:cs typeface="Calibri" panose="020F0502020204030204" pitchFamily="34" charset="0"/>
              </a:rPr>
              <a:t>Nov. 27, </a:t>
            </a:r>
            <a:r>
              <a:rPr lang="en-US" cap="all" dirty="0">
                <a:latin typeface=" calibri"/>
                <a:cs typeface="Calibri" panose="020F0502020204030204" pitchFamily="34" charset="0"/>
              </a:rPr>
              <a:t>2018</a:t>
            </a:r>
            <a:endParaRPr lang="en-US" cap="all" dirty="0"/>
          </a:p>
        </p:txBody>
      </p:sp>
    </p:spTree>
    <p:extLst>
      <p:ext uri="{BB962C8B-B14F-4D97-AF65-F5344CB8AC3E}">
        <p14:creationId xmlns:p14="http://schemas.microsoft.com/office/powerpoint/2010/main" val="16034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A9FE45-64C4-421F-B9A0-36F959CD3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6021" y="-154112"/>
            <a:ext cx="8655979" cy="6924782"/>
          </a:xfrm>
          <a:prstGeom prst="rect">
            <a:avLst/>
          </a:prstGeom>
        </p:spPr>
      </p:pic>
      <p:sp>
        <p:nvSpPr>
          <p:cNvPr id="7" name="Title 10">
            <a:extLst>
              <a:ext uri="{FF2B5EF4-FFF2-40B4-BE49-F238E27FC236}">
                <a16:creationId xmlns:a16="http://schemas.microsoft.com/office/drawing/2014/main" id="{CD70DBF6-1532-443C-982C-8B84F35EB088}"/>
              </a:ext>
            </a:extLst>
          </p:cNvPr>
          <p:cNvSpPr txBox="1">
            <a:spLocks/>
          </p:cNvSpPr>
          <p:nvPr/>
        </p:nvSpPr>
        <p:spPr>
          <a:xfrm>
            <a:off x="462499" y="878374"/>
            <a:ext cx="6511738" cy="715875"/>
          </a:xfrm>
          <a:prstGeom prst="rect">
            <a:avLst/>
          </a:prstGeom>
        </p:spPr>
        <p:txBody>
          <a:bodyPr vert="horz" lIns="91368" tIns="45684" rIns="91368" bIns="45684"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CURRENT RAIL SYSTEM </a:t>
            </a:r>
            <a:br>
              <a:rPr lang="en-US" sz="4399" kern="0" dirty="0">
                <a:solidFill>
                  <a:schemeClr val="tx1"/>
                </a:solidFill>
                <a:latin typeface="Calibri" panose="020F0502020204030204" pitchFamily="34" charset="0"/>
                <a:cs typeface="Calibri" panose="020F0502020204030204" pitchFamily="34" charset="0"/>
              </a:rPr>
            </a:br>
            <a:r>
              <a:rPr lang="en-US" sz="4399" kern="0" dirty="0">
                <a:solidFill>
                  <a:schemeClr val="tx1"/>
                </a:solidFill>
                <a:latin typeface="Calibri" panose="020F0502020204030204" pitchFamily="34" charset="0"/>
                <a:cs typeface="Calibri" panose="020F0502020204030204" pitchFamily="34" charset="0"/>
              </a:rPr>
              <a:t>+ Light rail transit</a:t>
            </a:r>
          </a:p>
        </p:txBody>
      </p:sp>
      <p:sp>
        <p:nvSpPr>
          <p:cNvPr id="8" name="Slide Number Placeholder 5">
            <a:extLst>
              <a:ext uri="{FF2B5EF4-FFF2-40B4-BE49-F238E27FC236}">
                <a16:creationId xmlns:a16="http://schemas.microsoft.com/office/drawing/2014/main" id="{ACFE35FC-2095-4C4E-A68D-EE6C66106EA7}"/>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10</a:t>
            </a:fld>
            <a:endParaRPr lang="en-US" dirty="0"/>
          </a:p>
        </p:txBody>
      </p:sp>
      <p:pic>
        <p:nvPicPr>
          <p:cNvPr id="9" name="Picture 8">
            <a:extLst>
              <a:ext uri="{FF2B5EF4-FFF2-40B4-BE49-F238E27FC236}">
                <a16:creationId xmlns:a16="http://schemas.microsoft.com/office/drawing/2014/main" id="{BA280A43-DA9B-1642-8768-B8418941DD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124" y="2167148"/>
            <a:ext cx="4284162" cy="2877530"/>
          </a:xfrm>
          <a:prstGeom prst="rect">
            <a:avLst/>
          </a:prstGeom>
        </p:spPr>
      </p:pic>
    </p:spTree>
    <p:extLst>
      <p:ext uri="{BB962C8B-B14F-4D97-AF65-F5344CB8AC3E}">
        <p14:creationId xmlns:p14="http://schemas.microsoft.com/office/powerpoint/2010/main" val="426672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A9FE45-64C4-421F-B9A0-36F959CD3EED}"/>
              </a:ext>
            </a:extLst>
          </p:cNvPr>
          <p:cNvPicPr>
            <a:picLocks noChangeAspect="1"/>
          </p:cNvPicPr>
          <p:nvPr/>
        </p:nvPicPr>
        <p:blipFill rotWithShape="1">
          <a:blip r:embed="rId3">
            <a:extLst>
              <a:ext uri="{28A0092B-C50C-407E-A947-70E740481C1C}">
                <a14:useLocalDpi xmlns:a14="http://schemas.microsoft.com/office/drawing/2010/main" val="0"/>
              </a:ext>
            </a:extLst>
          </a:blip>
          <a:srcRect l="12729" t="2766"/>
          <a:stretch/>
        </p:blipFill>
        <p:spPr>
          <a:xfrm>
            <a:off x="4616921" y="-1"/>
            <a:ext cx="6724706" cy="6858001"/>
          </a:xfrm>
          <a:prstGeom prst="rect">
            <a:avLst/>
          </a:prstGeom>
        </p:spPr>
      </p:pic>
      <p:sp>
        <p:nvSpPr>
          <p:cNvPr id="7" name="Title 10">
            <a:extLst>
              <a:ext uri="{FF2B5EF4-FFF2-40B4-BE49-F238E27FC236}">
                <a16:creationId xmlns:a16="http://schemas.microsoft.com/office/drawing/2014/main" id="{CD70DBF6-1532-443C-982C-8B84F35EB088}"/>
              </a:ext>
            </a:extLst>
          </p:cNvPr>
          <p:cNvSpPr txBox="1">
            <a:spLocks/>
          </p:cNvSpPr>
          <p:nvPr/>
        </p:nvSpPr>
        <p:spPr>
          <a:xfrm>
            <a:off x="462499" y="878374"/>
            <a:ext cx="6511738" cy="715875"/>
          </a:xfrm>
          <a:prstGeom prst="rect">
            <a:avLst/>
          </a:prstGeom>
        </p:spPr>
        <p:txBody>
          <a:bodyPr vert="horz" lIns="91368" tIns="45684" rIns="91368" bIns="45684"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CURRENT RAIL SYSTEM </a:t>
            </a:r>
            <a:br>
              <a:rPr lang="en-US" sz="4399" kern="0" dirty="0">
                <a:solidFill>
                  <a:schemeClr val="tx1"/>
                </a:solidFill>
                <a:latin typeface="Calibri" panose="020F0502020204030204" pitchFamily="34" charset="0"/>
                <a:cs typeface="Calibri" panose="020F0502020204030204" pitchFamily="34" charset="0"/>
              </a:rPr>
            </a:br>
            <a:r>
              <a:rPr lang="en-US" sz="4399" kern="0" dirty="0">
                <a:solidFill>
                  <a:schemeClr val="tx1"/>
                </a:solidFill>
                <a:latin typeface="Calibri" panose="020F0502020204030204" pitchFamily="34" charset="0"/>
                <a:cs typeface="Calibri" panose="020F0502020204030204" pitchFamily="34" charset="0"/>
              </a:rPr>
              <a:t>+ BUS RAPID transit</a:t>
            </a:r>
          </a:p>
        </p:txBody>
      </p:sp>
      <p:sp>
        <p:nvSpPr>
          <p:cNvPr id="8" name="Slide Number Placeholder 5">
            <a:extLst>
              <a:ext uri="{FF2B5EF4-FFF2-40B4-BE49-F238E27FC236}">
                <a16:creationId xmlns:a16="http://schemas.microsoft.com/office/drawing/2014/main" id="{3E254654-4CAB-4461-A833-922BE64FD59B}"/>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11</a:t>
            </a:fld>
            <a:endParaRPr lang="en-US" dirty="0"/>
          </a:p>
        </p:txBody>
      </p:sp>
      <p:pic>
        <p:nvPicPr>
          <p:cNvPr id="9" name="Picture 8">
            <a:extLst>
              <a:ext uri="{FF2B5EF4-FFF2-40B4-BE49-F238E27FC236}">
                <a16:creationId xmlns:a16="http://schemas.microsoft.com/office/drawing/2014/main" id="{02F67D9E-4FEF-3E4A-BBD4-3BFC2FAC5CCF}"/>
              </a:ext>
            </a:extLst>
          </p:cNvPr>
          <p:cNvPicPr>
            <a:picLocks noChangeAspect="1"/>
          </p:cNvPicPr>
          <p:nvPr/>
        </p:nvPicPr>
        <p:blipFill rotWithShape="1">
          <a:blip r:embed="rId4">
            <a:extLst>
              <a:ext uri="{28A0092B-C50C-407E-A947-70E740481C1C}">
                <a14:useLocalDpi xmlns:a14="http://schemas.microsoft.com/office/drawing/2010/main" val="0"/>
              </a:ext>
            </a:extLst>
          </a:blip>
          <a:srcRect r="4314"/>
          <a:stretch/>
        </p:blipFill>
        <p:spPr>
          <a:xfrm>
            <a:off x="226816" y="2160389"/>
            <a:ext cx="4899988" cy="1702694"/>
          </a:xfrm>
          <a:prstGeom prst="rect">
            <a:avLst/>
          </a:prstGeom>
        </p:spPr>
      </p:pic>
    </p:spTree>
    <p:extLst>
      <p:ext uri="{BB962C8B-B14F-4D97-AF65-F5344CB8AC3E}">
        <p14:creationId xmlns:p14="http://schemas.microsoft.com/office/powerpoint/2010/main" val="74447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A9FE45-64C4-421F-B9A0-36F959CD3EED}"/>
              </a:ext>
            </a:extLst>
          </p:cNvPr>
          <p:cNvPicPr>
            <a:picLocks noChangeAspect="1"/>
          </p:cNvPicPr>
          <p:nvPr/>
        </p:nvPicPr>
        <p:blipFill rotWithShape="1">
          <a:blip r:embed="rId3">
            <a:extLst>
              <a:ext uri="{28A0092B-C50C-407E-A947-70E740481C1C}">
                <a14:useLocalDpi xmlns:a14="http://schemas.microsoft.com/office/drawing/2010/main" val="0"/>
              </a:ext>
            </a:extLst>
          </a:blip>
          <a:srcRect t="3211"/>
          <a:stretch/>
        </p:blipFill>
        <p:spPr>
          <a:xfrm>
            <a:off x="3665329" y="0"/>
            <a:ext cx="7741019" cy="6858000"/>
          </a:xfrm>
          <a:prstGeom prst="rect">
            <a:avLst/>
          </a:prstGeom>
        </p:spPr>
      </p:pic>
      <p:sp>
        <p:nvSpPr>
          <p:cNvPr id="7" name="Title 10">
            <a:extLst>
              <a:ext uri="{FF2B5EF4-FFF2-40B4-BE49-F238E27FC236}">
                <a16:creationId xmlns:a16="http://schemas.microsoft.com/office/drawing/2014/main" id="{CD70DBF6-1532-443C-982C-8B84F35EB088}"/>
              </a:ext>
            </a:extLst>
          </p:cNvPr>
          <p:cNvSpPr txBox="1">
            <a:spLocks/>
          </p:cNvSpPr>
          <p:nvPr/>
        </p:nvSpPr>
        <p:spPr>
          <a:xfrm>
            <a:off x="462499" y="878374"/>
            <a:ext cx="7596620" cy="715875"/>
          </a:xfrm>
          <a:prstGeom prst="rect">
            <a:avLst/>
          </a:prstGeom>
        </p:spPr>
        <p:txBody>
          <a:bodyPr vert="horz" lIns="91368" tIns="45684" rIns="91368" bIns="45684"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CURRENT RAIL SYSTEM </a:t>
            </a:r>
            <a:br>
              <a:rPr lang="en-US" sz="4399" kern="0" dirty="0">
                <a:solidFill>
                  <a:schemeClr val="tx1"/>
                </a:solidFill>
                <a:latin typeface="Calibri" panose="020F0502020204030204" pitchFamily="34" charset="0"/>
                <a:cs typeface="Calibri" panose="020F0502020204030204" pitchFamily="34" charset="0"/>
              </a:rPr>
            </a:br>
            <a:r>
              <a:rPr lang="en-US" sz="4399" kern="0" dirty="0">
                <a:solidFill>
                  <a:schemeClr val="tx1"/>
                </a:solidFill>
                <a:latin typeface="Calibri" panose="020F0502020204030204" pitchFamily="34" charset="0"/>
                <a:cs typeface="Calibri" panose="020F0502020204030204" pitchFamily="34" charset="0"/>
              </a:rPr>
              <a:t>+ ARTERIAL RAPID transit</a:t>
            </a:r>
          </a:p>
        </p:txBody>
      </p:sp>
      <p:sp>
        <p:nvSpPr>
          <p:cNvPr id="10" name="Slide Number Placeholder 5">
            <a:extLst>
              <a:ext uri="{FF2B5EF4-FFF2-40B4-BE49-F238E27FC236}">
                <a16:creationId xmlns:a16="http://schemas.microsoft.com/office/drawing/2014/main" id="{09645BA1-4B8B-4043-9698-523C73879C28}"/>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12</a:t>
            </a:fld>
            <a:endParaRPr lang="en-US" dirty="0"/>
          </a:p>
        </p:txBody>
      </p:sp>
      <p:pic>
        <p:nvPicPr>
          <p:cNvPr id="6" name="Picture 5">
            <a:extLst>
              <a:ext uri="{FF2B5EF4-FFF2-40B4-BE49-F238E27FC236}">
                <a16:creationId xmlns:a16="http://schemas.microsoft.com/office/drawing/2014/main" id="{66BD3C10-7C2E-9147-998D-6F24E17D1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38" y="2002727"/>
            <a:ext cx="4205586" cy="1591114"/>
          </a:xfrm>
          <a:prstGeom prst="rect">
            <a:avLst/>
          </a:prstGeom>
        </p:spPr>
      </p:pic>
    </p:spTree>
    <p:extLst>
      <p:ext uri="{BB962C8B-B14F-4D97-AF65-F5344CB8AC3E}">
        <p14:creationId xmlns:p14="http://schemas.microsoft.com/office/powerpoint/2010/main" val="30917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A9FE45-64C4-421F-B9A0-36F959CD3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3144" y="-195078"/>
            <a:ext cx="7608683" cy="6965748"/>
          </a:xfrm>
          <a:prstGeom prst="rect">
            <a:avLst/>
          </a:prstGeom>
        </p:spPr>
      </p:pic>
      <p:sp>
        <p:nvSpPr>
          <p:cNvPr id="7" name="Title 10">
            <a:extLst>
              <a:ext uri="{FF2B5EF4-FFF2-40B4-BE49-F238E27FC236}">
                <a16:creationId xmlns:a16="http://schemas.microsoft.com/office/drawing/2014/main" id="{CD70DBF6-1532-443C-982C-8B84F35EB088}"/>
              </a:ext>
            </a:extLst>
          </p:cNvPr>
          <p:cNvSpPr txBox="1">
            <a:spLocks/>
          </p:cNvSpPr>
          <p:nvPr/>
        </p:nvSpPr>
        <p:spPr>
          <a:xfrm>
            <a:off x="462499" y="980667"/>
            <a:ext cx="7596620" cy="715875"/>
          </a:xfrm>
          <a:prstGeom prst="rect">
            <a:avLst/>
          </a:prstGeom>
        </p:spPr>
        <p:txBody>
          <a:bodyPr vert="horz" lIns="91368" tIns="45684" rIns="91368" bIns="45684"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CURRENT RAIL SYSTEM </a:t>
            </a:r>
          </a:p>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 NEW PROGRAM</a:t>
            </a:r>
          </a:p>
        </p:txBody>
      </p:sp>
      <p:pic>
        <p:nvPicPr>
          <p:cNvPr id="4" name="Picture 3">
            <a:extLst>
              <a:ext uri="{FF2B5EF4-FFF2-40B4-BE49-F238E27FC236}">
                <a16:creationId xmlns:a16="http://schemas.microsoft.com/office/drawing/2014/main" id="{916BB5AA-99F8-4AEA-A450-CA650C8E098E}"/>
              </a:ext>
            </a:extLst>
          </p:cNvPr>
          <p:cNvPicPr>
            <a:picLocks noChangeAspect="1"/>
          </p:cNvPicPr>
          <p:nvPr/>
        </p:nvPicPr>
        <p:blipFill rotWithShape="1">
          <a:blip r:embed="rId4">
            <a:extLst>
              <a:ext uri="{28A0092B-C50C-407E-A947-70E740481C1C}">
                <a14:useLocalDpi xmlns:a14="http://schemas.microsoft.com/office/drawing/2010/main" val="0"/>
              </a:ext>
            </a:extLst>
          </a:blip>
          <a:srcRect t="7168" r="9109" b="4112"/>
          <a:stretch/>
        </p:blipFill>
        <p:spPr>
          <a:xfrm>
            <a:off x="283167" y="2097403"/>
            <a:ext cx="4419462" cy="2758376"/>
          </a:xfrm>
          <a:prstGeom prst="rect">
            <a:avLst/>
          </a:prstGeom>
        </p:spPr>
      </p:pic>
      <p:sp>
        <p:nvSpPr>
          <p:cNvPr id="8" name="Slide Number Placeholder 5">
            <a:extLst>
              <a:ext uri="{FF2B5EF4-FFF2-40B4-BE49-F238E27FC236}">
                <a16:creationId xmlns:a16="http://schemas.microsoft.com/office/drawing/2014/main" id="{B211DB84-EAA5-44BF-976B-5B6049C9C7C3}"/>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13</a:t>
            </a:fld>
            <a:endParaRPr lang="en-US" dirty="0"/>
          </a:p>
        </p:txBody>
      </p:sp>
    </p:spTree>
    <p:extLst>
      <p:ext uri="{BB962C8B-B14F-4D97-AF65-F5344CB8AC3E}">
        <p14:creationId xmlns:p14="http://schemas.microsoft.com/office/powerpoint/2010/main" val="231501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6BB5AA-99F8-4AEA-A450-CA650C8E098E}"/>
              </a:ext>
            </a:extLst>
          </p:cNvPr>
          <p:cNvPicPr>
            <a:picLocks noChangeAspect="1"/>
          </p:cNvPicPr>
          <p:nvPr/>
        </p:nvPicPr>
        <p:blipFill rotWithShape="1">
          <a:blip r:embed="rId3">
            <a:extLst>
              <a:ext uri="{28A0092B-C50C-407E-A947-70E740481C1C}">
                <a14:useLocalDpi xmlns:a14="http://schemas.microsoft.com/office/drawing/2010/main" val="0"/>
              </a:ext>
            </a:extLst>
          </a:blip>
          <a:srcRect r="7354"/>
          <a:stretch/>
        </p:blipFill>
        <p:spPr>
          <a:xfrm>
            <a:off x="311771" y="2093835"/>
            <a:ext cx="4570472" cy="3502059"/>
          </a:xfrm>
          <a:prstGeom prst="rect">
            <a:avLst/>
          </a:prstGeom>
        </p:spPr>
      </p:pic>
      <p:sp>
        <p:nvSpPr>
          <p:cNvPr id="7" name="Title 10">
            <a:extLst>
              <a:ext uri="{FF2B5EF4-FFF2-40B4-BE49-F238E27FC236}">
                <a16:creationId xmlns:a16="http://schemas.microsoft.com/office/drawing/2014/main" id="{CD70DBF6-1532-443C-982C-8B84F35EB088}"/>
              </a:ext>
            </a:extLst>
          </p:cNvPr>
          <p:cNvSpPr txBox="1">
            <a:spLocks/>
          </p:cNvSpPr>
          <p:nvPr/>
        </p:nvSpPr>
        <p:spPr>
          <a:xfrm>
            <a:off x="462499" y="1377960"/>
            <a:ext cx="5693372" cy="715875"/>
          </a:xfrm>
          <a:prstGeom prst="rect">
            <a:avLst/>
          </a:prstGeom>
        </p:spPr>
        <p:txBody>
          <a:bodyPr vert="horz" lIns="91368" tIns="45684" rIns="91368" bIns="45684"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CURRENT RAIL SYSTEM </a:t>
            </a:r>
          </a:p>
          <a:p>
            <a:pPr>
              <a:lnSpc>
                <a:spcPts val="3600"/>
              </a:lnSpc>
              <a:defRPr/>
            </a:pPr>
            <a:r>
              <a:rPr lang="en-US" sz="4399" kern="0" dirty="0">
                <a:solidFill>
                  <a:schemeClr val="tx1"/>
                </a:solidFill>
                <a:latin typeface="Calibri" panose="020F0502020204030204" pitchFamily="34" charset="0"/>
                <a:cs typeface="Calibri" panose="020F0502020204030204" pitchFamily="34" charset="0"/>
              </a:rPr>
              <a:t>+ NEW PROGRAM</a:t>
            </a:r>
          </a:p>
          <a:p>
            <a:pPr>
              <a:lnSpc>
                <a:spcPts val="3000"/>
              </a:lnSpc>
              <a:spcAft>
                <a:spcPts val="300"/>
              </a:spcAft>
              <a:defRPr/>
            </a:pPr>
            <a:r>
              <a:rPr lang="en-US" sz="2800" kern="0" dirty="0">
                <a:solidFill>
                  <a:schemeClr val="tx1"/>
                </a:solidFill>
                <a:latin typeface="Calibri" panose="020F0502020204030204" pitchFamily="34" charset="0"/>
                <a:cs typeface="Calibri" panose="020F0502020204030204" pitchFamily="34" charset="0"/>
              </a:rPr>
              <a:t>(INCLUDING FREQUENT LOCAL BUS)</a:t>
            </a:r>
          </a:p>
        </p:txBody>
      </p:sp>
      <p:sp>
        <p:nvSpPr>
          <p:cNvPr id="11" name="Slide Number Placeholder 5">
            <a:extLst>
              <a:ext uri="{FF2B5EF4-FFF2-40B4-BE49-F238E27FC236}">
                <a16:creationId xmlns:a16="http://schemas.microsoft.com/office/drawing/2014/main" id="{D3F5174A-1163-4C36-B5F0-C6F1F1257591}"/>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14</a:t>
            </a:fld>
            <a:endParaRPr lang="en-US" dirty="0"/>
          </a:p>
        </p:txBody>
      </p:sp>
      <p:pic>
        <p:nvPicPr>
          <p:cNvPr id="6" name="Picture 5">
            <a:extLst>
              <a:ext uri="{FF2B5EF4-FFF2-40B4-BE49-F238E27FC236}">
                <a16:creationId xmlns:a16="http://schemas.microsoft.com/office/drawing/2014/main" id="{D4DDAA29-F588-7747-9242-A65FF099B4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3145" y="-195078"/>
            <a:ext cx="7608681" cy="6965748"/>
          </a:xfrm>
          <a:prstGeom prst="rect">
            <a:avLst/>
          </a:prstGeom>
        </p:spPr>
      </p:pic>
    </p:spTree>
    <p:extLst>
      <p:ext uri="{BB962C8B-B14F-4D97-AF65-F5344CB8AC3E}">
        <p14:creationId xmlns:p14="http://schemas.microsoft.com/office/powerpoint/2010/main" val="72216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15</a:t>
            </a:fld>
            <a:endParaRPr lang="en-US" dirty="0"/>
          </a:p>
        </p:txBody>
      </p:sp>
      <p:sp>
        <p:nvSpPr>
          <p:cNvPr id="45" name="TextBox 44">
            <a:extLst>
              <a:ext uri="{FF2B5EF4-FFF2-40B4-BE49-F238E27FC236}">
                <a16:creationId xmlns:a16="http://schemas.microsoft.com/office/drawing/2014/main" id="{F0C61A1F-8677-4065-8A1A-F38F42ACCE14}"/>
              </a:ext>
            </a:extLst>
          </p:cNvPr>
          <p:cNvSpPr txBox="1"/>
          <p:nvPr/>
        </p:nvSpPr>
        <p:spPr>
          <a:xfrm>
            <a:off x="264021" y="4896438"/>
            <a:ext cx="3805059" cy="1156727"/>
          </a:xfrm>
          <a:prstGeom prst="rect">
            <a:avLst/>
          </a:prstGeom>
          <a:noFill/>
        </p:spPr>
        <p:txBody>
          <a:bodyPr wrap="square" rtlCol="0">
            <a:spAutoFit/>
          </a:bodyPr>
          <a:lstStyle/>
          <a:p>
            <a:pPr marL="365760" lvl="1" indent="-182880">
              <a:lnSpc>
                <a:spcPts val="2000"/>
              </a:lnSpc>
              <a:spcAft>
                <a:spcPts val="300"/>
              </a:spcAft>
              <a:buFont typeface="Arial" panose="020B0604020202020204" pitchFamily="34" charset="0"/>
              <a:buChar char="•"/>
            </a:pPr>
            <a:r>
              <a:rPr lang="en-US" dirty="0">
                <a:latin typeface="Calibri Light" panose="020F0302020204030204" pitchFamily="34" charset="0"/>
                <a:cs typeface="Calibri Light" panose="020F0302020204030204" pitchFamily="34" charset="0"/>
              </a:rPr>
              <a:t>Connects more neighborhoods, schools, stores and medical centers</a:t>
            </a:r>
          </a:p>
          <a:p>
            <a:pPr marL="365760" lvl="1" indent="-182880">
              <a:lnSpc>
                <a:spcPts val="2000"/>
              </a:lnSpc>
              <a:spcAft>
                <a:spcPts val="300"/>
              </a:spcAft>
              <a:buFont typeface="Arial" panose="020B0604020202020204" pitchFamily="34" charset="0"/>
              <a:buChar char="•"/>
            </a:pPr>
            <a:r>
              <a:rPr lang="en-US" dirty="0">
                <a:latin typeface="Calibri Light" panose="020F0302020204030204" pitchFamily="34" charset="0"/>
                <a:cs typeface="Calibri Light" panose="020F0302020204030204" pitchFamily="34" charset="0"/>
              </a:rPr>
              <a:t>Integrates with existing network and improves last-mile connectivity</a:t>
            </a:r>
          </a:p>
        </p:txBody>
      </p:sp>
      <p:sp>
        <p:nvSpPr>
          <p:cNvPr id="2" name="TextBox 1">
            <a:extLst>
              <a:ext uri="{FF2B5EF4-FFF2-40B4-BE49-F238E27FC236}">
                <a16:creationId xmlns:a16="http://schemas.microsoft.com/office/drawing/2014/main" id="{3EC274EA-D9E0-4F38-BC13-64B82ADC4065}"/>
              </a:ext>
            </a:extLst>
          </p:cNvPr>
          <p:cNvSpPr txBox="1"/>
          <p:nvPr/>
        </p:nvSpPr>
        <p:spPr>
          <a:xfrm>
            <a:off x="430240" y="4444224"/>
            <a:ext cx="2305675" cy="452432"/>
          </a:xfrm>
          <a:prstGeom prst="rect">
            <a:avLst/>
          </a:prstGeom>
          <a:noFill/>
        </p:spPr>
        <p:txBody>
          <a:bodyPr wrap="square" rtlCol="0">
            <a:spAutoFit/>
          </a:bodyPr>
          <a:lstStyle/>
          <a:p>
            <a:pPr>
              <a:lnSpc>
                <a:spcPct val="90000"/>
              </a:lnSpc>
            </a:pPr>
            <a:r>
              <a:rPr lang="en-US" sz="2600" b="1" dirty="0">
                <a:solidFill>
                  <a:srgbClr val="0091C4"/>
                </a:solidFill>
                <a:latin typeface=" calibri"/>
                <a:cs typeface="Calibri Light" panose="020F0302020204030204" pitchFamily="34" charset="0"/>
              </a:rPr>
              <a:t>Connectivity</a:t>
            </a:r>
            <a:endParaRPr lang="en-US" sz="2600" dirty="0"/>
          </a:p>
        </p:txBody>
      </p:sp>
      <p:sp>
        <p:nvSpPr>
          <p:cNvPr id="8" name="TextBox 7">
            <a:extLst>
              <a:ext uri="{FF2B5EF4-FFF2-40B4-BE49-F238E27FC236}">
                <a16:creationId xmlns:a16="http://schemas.microsoft.com/office/drawing/2014/main" id="{B55FF180-A93A-403B-AD67-39679973B554}"/>
              </a:ext>
            </a:extLst>
          </p:cNvPr>
          <p:cNvSpPr txBox="1"/>
          <p:nvPr/>
        </p:nvSpPr>
        <p:spPr>
          <a:xfrm>
            <a:off x="4287848" y="4438897"/>
            <a:ext cx="2160184" cy="452432"/>
          </a:xfrm>
          <a:prstGeom prst="rect">
            <a:avLst/>
          </a:prstGeom>
          <a:noFill/>
        </p:spPr>
        <p:txBody>
          <a:bodyPr wrap="square" rtlCol="0">
            <a:spAutoFit/>
          </a:bodyPr>
          <a:lstStyle/>
          <a:p>
            <a:pPr>
              <a:lnSpc>
                <a:spcPct val="90000"/>
              </a:lnSpc>
            </a:pPr>
            <a:r>
              <a:rPr lang="en-US" sz="2600" b="1" dirty="0">
                <a:solidFill>
                  <a:srgbClr val="0091C4"/>
                </a:solidFill>
                <a:latin typeface=" calibri"/>
                <a:cs typeface="Calibri Light" panose="020F0302020204030204" pitchFamily="34" charset="0"/>
              </a:rPr>
              <a:t>Accessibility</a:t>
            </a:r>
            <a:endParaRPr lang="en-US" sz="2600" dirty="0"/>
          </a:p>
        </p:txBody>
      </p:sp>
      <p:sp>
        <p:nvSpPr>
          <p:cNvPr id="9" name="TextBox 8">
            <a:extLst>
              <a:ext uri="{FF2B5EF4-FFF2-40B4-BE49-F238E27FC236}">
                <a16:creationId xmlns:a16="http://schemas.microsoft.com/office/drawing/2014/main" id="{67D0DFE2-6C7A-4220-9B53-30D5C9EAAEC3}"/>
              </a:ext>
            </a:extLst>
          </p:cNvPr>
          <p:cNvSpPr txBox="1"/>
          <p:nvPr/>
        </p:nvSpPr>
        <p:spPr>
          <a:xfrm>
            <a:off x="8198336" y="4438897"/>
            <a:ext cx="1632436" cy="452432"/>
          </a:xfrm>
          <a:prstGeom prst="rect">
            <a:avLst/>
          </a:prstGeom>
          <a:noFill/>
        </p:spPr>
        <p:txBody>
          <a:bodyPr wrap="square" rtlCol="0">
            <a:spAutoFit/>
          </a:bodyPr>
          <a:lstStyle/>
          <a:p>
            <a:pPr>
              <a:lnSpc>
                <a:spcPct val="90000"/>
              </a:lnSpc>
            </a:pPr>
            <a:r>
              <a:rPr lang="en-US" sz="2600" b="1" dirty="0">
                <a:solidFill>
                  <a:srgbClr val="0091C4"/>
                </a:solidFill>
                <a:latin typeface=" calibri"/>
                <a:cs typeface="Calibri Light" panose="020F0302020204030204" pitchFamily="34" charset="0"/>
              </a:rPr>
              <a:t>Mobility</a:t>
            </a:r>
            <a:endParaRPr lang="en-US" sz="2600" dirty="0"/>
          </a:p>
        </p:txBody>
      </p:sp>
      <p:sp>
        <p:nvSpPr>
          <p:cNvPr id="3" name="TextBox 2">
            <a:extLst>
              <a:ext uri="{FF2B5EF4-FFF2-40B4-BE49-F238E27FC236}">
                <a16:creationId xmlns:a16="http://schemas.microsoft.com/office/drawing/2014/main" id="{289F60E9-13C2-4165-B687-ECA02C433C75}"/>
              </a:ext>
            </a:extLst>
          </p:cNvPr>
          <p:cNvSpPr txBox="1"/>
          <p:nvPr/>
        </p:nvSpPr>
        <p:spPr>
          <a:xfrm>
            <a:off x="8198336" y="4891328"/>
            <a:ext cx="3636708" cy="1166473"/>
          </a:xfrm>
          <a:prstGeom prst="rect">
            <a:avLst/>
          </a:prstGeom>
          <a:noFill/>
        </p:spPr>
        <p:txBody>
          <a:bodyPr wrap="square" rtlCol="0">
            <a:spAutoFit/>
          </a:bodyPr>
          <a:lstStyle/>
          <a:p>
            <a:pPr marL="182880" indent="-182880">
              <a:lnSpc>
                <a:spcPct val="90000"/>
              </a:lnSpc>
              <a:spcAft>
                <a:spcPts val="600"/>
              </a:spcAft>
              <a:buFont typeface="Arial" panose="020B0604020202020204" pitchFamily="34" charset="0"/>
              <a:buChar char="•"/>
            </a:pPr>
            <a:r>
              <a:rPr lang="en-US" dirty="0">
                <a:latin typeface="Calibri Light" panose="020F0302020204030204" pitchFamily="34" charset="0"/>
                <a:cs typeface="Calibri Light" panose="020F0302020204030204" pitchFamily="34" charset="0"/>
              </a:rPr>
              <a:t>Boosts mobility for workers to and from job centers</a:t>
            </a:r>
          </a:p>
          <a:p>
            <a:pPr marL="182880" indent="-182880">
              <a:lnSpc>
                <a:spcPct val="90000"/>
              </a:lnSpc>
              <a:buFont typeface="Arial" panose="020B0604020202020204" pitchFamily="34" charset="0"/>
              <a:buChar char="•"/>
            </a:pPr>
            <a:r>
              <a:rPr lang="en-US" dirty="0">
                <a:latin typeface="Calibri Light" panose="020F0302020204030204" pitchFamily="34" charset="0"/>
                <a:cs typeface="Calibri Light" panose="020F0302020204030204" pitchFamily="34" charset="0"/>
              </a:rPr>
              <a:t>Increases mobility for seniors and individuals with disabilities</a:t>
            </a:r>
            <a:endParaRPr lang="en-US" dirty="0"/>
          </a:p>
        </p:txBody>
      </p:sp>
      <p:sp>
        <p:nvSpPr>
          <p:cNvPr id="4" name="TextBox 3">
            <a:extLst>
              <a:ext uri="{FF2B5EF4-FFF2-40B4-BE49-F238E27FC236}">
                <a16:creationId xmlns:a16="http://schemas.microsoft.com/office/drawing/2014/main" id="{8201FD74-4E97-4CEB-B75E-B98C16AA2EFF}"/>
              </a:ext>
            </a:extLst>
          </p:cNvPr>
          <p:cNvSpPr txBox="1"/>
          <p:nvPr/>
        </p:nvSpPr>
        <p:spPr>
          <a:xfrm>
            <a:off x="4304782" y="4891329"/>
            <a:ext cx="3806484" cy="1166473"/>
          </a:xfrm>
          <a:prstGeom prst="rect">
            <a:avLst/>
          </a:prstGeom>
          <a:noFill/>
        </p:spPr>
        <p:txBody>
          <a:bodyPr wrap="square" rtlCol="0">
            <a:spAutoFit/>
          </a:bodyPr>
          <a:lstStyle/>
          <a:p>
            <a:pPr marL="182880" indent="-182880">
              <a:lnSpc>
                <a:spcPct val="90000"/>
              </a:lnSpc>
              <a:spcAft>
                <a:spcPts val="600"/>
              </a:spcAft>
              <a:buFont typeface="Arial" panose="020B0604020202020204" pitchFamily="34" charset="0"/>
              <a:buChar char="•"/>
            </a:pPr>
            <a:r>
              <a:rPr lang="en-US" dirty="0">
                <a:latin typeface="Calibri Light" panose="020F0302020204030204" pitchFamily="34" charset="0"/>
                <a:cs typeface="Calibri Light" panose="020F0302020204030204" pitchFamily="34" charset="0"/>
              </a:rPr>
              <a:t>Enhances safety and access to</a:t>
            </a: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transit centers and MARTA stations</a:t>
            </a:r>
          </a:p>
          <a:p>
            <a:pPr marL="182880" indent="-182880">
              <a:lnSpc>
                <a:spcPct val="90000"/>
              </a:lnSpc>
              <a:buFont typeface="Arial" panose="020B0604020202020204" pitchFamily="34" charset="0"/>
              <a:buChar char="•"/>
            </a:pPr>
            <a:r>
              <a:rPr lang="en-US" dirty="0">
                <a:latin typeface="Calibri Light" panose="020F0302020204030204" pitchFamily="34" charset="0"/>
                <a:cs typeface="Calibri Light" panose="020F0302020204030204" pitchFamily="34" charset="0"/>
              </a:rPr>
              <a:t>Provides greater access for large minority or low-income communities</a:t>
            </a:r>
            <a:endParaRPr lang="en-US" dirty="0"/>
          </a:p>
        </p:txBody>
      </p:sp>
      <p:cxnSp>
        <p:nvCxnSpPr>
          <p:cNvPr id="11" name="Straight Connector 10">
            <a:extLst>
              <a:ext uri="{FF2B5EF4-FFF2-40B4-BE49-F238E27FC236}">
                <a16:creationId xmlns:a16="http://schemas.microsoft.com/office/drawing/2014/main" id="{2DB28556-B302-4715-890D-5FFAE8085DD9}"/>
              </a:ext>
            </a:extLst>
          </p:cNvPr>
          <p:cNvCxnSpPr>
            <a:cxnSpLocks/>
          </p:cNvCxnSpPr>
          <p:nvPr/>
        </p:nvCxnSpPr>
        <p:spPr>
          <a:xfrm>
            <a:off x="4213156" y="4547765"/>
            <a:ext cx="0" cy="144290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EED7DEA-AFF9-4D07-A606-2E9ACE86FA58}"/>
              </a:ext>
            </a:extLst>
          </p:cNvPr>
          <p:cNvCxnSpPr>
            <a:cxnSpLocks/>
          </p:cNvCxnSpPr>
          <p:nvPr/>
        </p:nvCxnSpPr>
        <p:spPr>
          <a:xfrm>
            <a:off x="8144822" y="4547765"/>
            <a:ext cx="0" cy="144290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itle 3">
            <a:extLst>
              <a:ext uri="{FF2B5EF4-FFF2-40B4-BE49-F238E27FC236}">
                <a16:creationId xmlns:a16="http://schemas.microsoft.com/office/drawing/2014/main" id="{D3FAAF20-87A1-420C-92B7-A2DF25F8FB21}"/>
              </a:ext>
            </a:extLst>
          </p:cNvPr>
          <p:cNvSpPr txBox="1">
            <a:spLocks/>
          </p:cNvSpPr>
          <p:nvPr/>
        </p:nvSpPr>
        <p:spPr>
          <a:xfrm>
            <a:off x="407938" y="3734819"/>
            <a:ext cx="10792901" cy="7921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r>
              <a:rPr lang="en-US" sz="4400" dirty="0">
                <a:solidFill>
                  <a:schemeClr val="tx1"/>
                </a:solidFill>
                <a:latin typeface="Calibri" panose="020F0502020204030204" pitchFamily="34" charset="0"/>
                <a:cs typeface="Calibri" panose="020F0502020204030204" pitchFamily="34" charset="0"/>
              </a:rPr>
              <a:t>PROGRAM Benefits</a:t>
            </a:r>
          </a:p>
        </p:txBody>
      </p:sp>
      <p:pic>
        <p:nvPicPr>
          <p:cNvPr id="17" name="Picture 16">
            <a:extLst>
              <a:ext uri="{FF2B5EF4-FFF2-40B4-BE49-F238E27FC236}">
                <a16:creationId xmlns:a16="http://schemas.microsoft.com/office/drawing/2014/main" id="{589A4F0A-CC75-4A91-BE26-D43E9BB19CEC}"/>
              </a:ext>
            </a:extLst>
          </p:cNvPr>
          <p:cNvPicPr>
            <a:picLocks noChangeAspect="1"/>
          </p:cNvPicPr>
          <p:nvPr/>
        </p:nvPicPr>
        <p:blipFill rotWithShape="1">
          <a:blip r:embed="rId3">
            <a:extLst>
              <a:ext uri="{28A0092B-C50C-407E-A947-70E740481C1C}">
                <a14:useLocalDpi xmlns:a14="http://schemas.microsoft.com/office/drawing/2010/main" val="0"/>
              </a:ext>
            </a:extLst>
          </a:blip>
          <a:srcRect t="53976" b="670"/>
          <a:stretch/>
        </p:blipFill>
        <p:spPr>
          <a:xfrm>
            <a:off x="0" y="1"/>
            <a:ext cx="12192000" cy="3686368"/>
          </a:xfrm>
          <a:prstGeom prst="rect">
            <a:avLst/>
          </a:prstGeom>
        </p:spPr>
      </p:pic>
    </p:spTree>
    <p:extLst>
      <p:ext uri="{BB962C8B-B14F-4D97-AF65-F5344CB8AC3E}">
        <p14:creationId xmlns:p14="http://schemas.microsoft.com/office/powerpoint/2010/main" val="365845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16</a:t>
            </a:fld>
            <a:endParaRPr lang="en-US" dirty="0"/>
          </a:p>
        </p:txBody>
      </p:sp>
      <p:sp>
        <p:nvSpPr>
          <p:cNvPr id="7" name="Title 3">
            <a:extLst>
              <a:ext uri="{FF2B5EF4-FFF2-40B4-BE49-F238E27FC236}">
                <a16:creationId xmlns:a16="http://schemas.microsoft.com/office/drawing/2014/main" id="{61308ACD-7A4F-4F3B-A281-B9468ED3EC52}"/>
              </a:ext>
            </a:extLst>
          </p:cNvPr>
          <p:cNvSpPr>
            <a:spLocks noGrp="1"/>
          </p:cNvSpPr>
          <p:nvPr>
            <p:ph type="title"/>
          </p:nvPr>
        </p:nvSpPr>
        <p:spPr>
          <a:xfrm>
            <a:off x="457199" y="332509"/>
            <a:ext cx="12570311" cy="79216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SERVICES already implemented</a:t>
            </a:r>
          </a:p>
        </p:txBody>
      </p:sp>
      <p:sp>
        <p:nvSpPr>
          <p:cNvPr id="2" name="TextBox 1">
            <a:extLst>
              <a:ext uri="{FF2B5EF4-FFF2-40B4-BE49-F238E27FC236}">
                <a16:creationId xmlns:a16="http://schemas.microsoft.com/office/drawing/2014/main" id="{6F7E2F3B-48F6-461E-9C1B-6306229595C0}"/>
              </a:ext>
            </a:extLst>
          </p:cNvPr>
          <p:cNvSpPr txBox="1"/>
          <p:nvPr/>
        </p:nvSpPr>
        <p:spPr>
          <a:xfrm>
            <a:off x="457200" y="1212913"/>
            <a:ext cx="6868758" cy="4247317"/>
          </a:xfrm>
          <a:prstGeom prst="rect">
            <a:avLst/>
          </a:prstGeom>
          <a:noFill/>
        </p:spPr>
        <p:txBody>
          <a:bodyPr wrap="square" rtlCol="0">
            <a:spAutoFit/>
          </a:bodyPr>
          <a:lstStyle/>
          <a:p>
            <a:pPr>
              <a:lnSpc>
                <a:spcPts val="5000"/>
              </a:lnSpc>
              <a:spcAft>
                <a:spcPts val="400"/>
              </a:spcAft>
              <a:buClr>
                <a:schemeClr val="tx1"/>
              </a:buClr>
            </a:pPr>
            <a:r>
              <a:rPr lang="en-US" sz="4500" b="1" dirty="0">
                <a:solidFill>
                  <a:srgbClr val="0091C4"/>
                </a:solidFill>
                <a:latin typeface="Calibri" panose="020F0502020204030204" pitchFamily="34" charset="0"/>
                <a:cs typeface="Calibri" panose="020F0502020204030204" pitchFamily="34" charset="0"/>
              </a:rPr>
              <a:t>3</a:t>
            </a:r>
            <a:r>
              <a:rPr lang="en-US" sz="2400" dirty="0">
                <a:latin typeface="Calibri" panose="020F0502020204030204" pitchFamily="34" charset="0"/>
                <a:cs typeface="Calibri" panose="020F0502020204030204" pitchFamily="34" charset="0"/>
              </a:rPr>
              <a:t> </a:t>
            </a:r>
            <a:r>
              <a:rPr lang="en-US" sz="2400" dirty="0">
                <a:latin typeface="Calibri Light" panose="020F0302020204030204" pitchFamily="34" charset="0"/>
                <a:cs typeface="Calibri Light" panose="020F0302020204030204" pitchFamily="34" charset="0"/>
              </a:rPr>
              <a:t>new local bus routes</a:t>
            </a:r>
          </a:p>
          <a:p>
            <a:pPr>
              <a:lnSpc>
                <a:spcPts val="5000"/>
              </a:lnSpc>
              <a:spcAft>
                <a:spcPts val="400"/>
              </a:spcAft>
              <a:buClr>
                <a:schemeClr val="tx1"/>
              </a:buClr>
            </a:pPr>
            <a:r>
              <a:rPr lang="en-US" sz="4500" b="1" dirty="0">
                <a:solidFill>
                  <a:srgbClr val="0091C4"/>
                </a:solidFill>
                <a:latin typeface="Calibri" panose="020F0502020204030204" pitchFamily="34" charset="0"/>
                <a:cs typeface="Calibri" panose="020F0502020204030204" pitchFamily="34" charset="0"/>
              </a:rPr>
              <a:t>1</a:t>
            </a:r>
            <a:r>
              <a:rPr lang="en-US" sz="2400" dirty="0">
                <a:latin typeface="Calibri" panose="020F0502020204030204" pitchFamily="34" charset="0"/>
                <a:cs typeface="Calibri" panose="020F0502020204030204" pitchFamily="34" charset="0"/>
              </a:rPr>
              <a:t> </a:t>
            </a:r>
            <a:r>
              <a:rPr lang="en-US" sz="2400" dirty="0">
                <a:latin typeface="Calibri Light" panose="020F0302020204030204" pitchFamily="34" charset="0"/>
                <a:cs typeface="Calibri Light" panose="020F0302020204030204" pitchFamily="34" charset="0"/>
              </a:rPr>
              <a:t>new express bus route</a:t>
            </a:r>
          </a:p>
          <a:p>
            <a:pPr>
              <a:lnSpc>
                <a:spcPts val="5000"/>
              </a:lnSpc>
              <a:spcAft>
                <a:spcPts val="400"/>
              </a:spcAft>
              <a:buClr>
                <a:schemeClr val="tx1"/>
              </a:buClr>
            </a:pPr>
            <a:r>
              <a:rPr lang="en-US" sz="4500" b="1" spc="-200" dirty="0">
                <a:solidFill>
                  <a:srgbClr val="0091C4"/>
                </a:solidFill>
                <a:latin typeface="Calibri" panose="020F0502020204030204" pitchFamily="34" charset="0"/>
                <a:cs typeface="Calibri" panose="020F0502020204030204" pitchFamily="34" charset="0"/>
              </a:rPr>
              <a:t>10</a:t>
            </a:r>
            <a:r>
              <a:rPr lang="en-US" sz="2400" dirty="0">
                <a:latin typeface="Calibri" panose="020F0502020204030204" pitchFamily="34" charset="0"/>
                <a:cs typeface="Calibri" panose="020F0502020204030204" pitchFamily="34" charset="0"/>
              </a:rPr>
              <a:t> </a:t>
            </a:r>
            <a:r>
              <a:rPr lang="en-US" sz="2400" dirty="0">
                <a:latin typeface="Calibri Light" panose="020F0302020204030204" pitchFamily="34" charset="0"/>
                <a:cs typeface="Calibri Light" panose="020F0302020204030204" pitchFamily="34" charset="0"/>
              </a:rPr>
              <a:t>new community circulators</a:t>
            </a:r>
          </a:p>
          <a:p>
            <a:pPr>
              <a:lnSpc>
                <a:spcPts val="5000"/>
              </a:lnSpc>
              <a:spcAft>
                <a:spcPts val="600"/>
              </a:spcAft>
              <a:buClr>
                <a:schemeClr val="tx1"/>
              </a:buClr>
            </a:pPr>
            <a:r>
              <a:rPr lang="en-US" sz="4500" b="1" dirty="0">
                <a:solidFill>
                  <a:srgbClr val="0091C4"/>
                </a:solidFill>
                <a:latin typeface="Calibri" panose="020F0502020204030204" pitchFamily="34" charset="0"/>
                <a:cs typeface="Calibri" panose="020F0502020204030204" pitchFamily="34" charset="0"/>
              </a:rPr>
              <a:t>3</a:t>
            </a:r>
            <a:r>
              <a:rPr lang="en-US" sz="2400" dirty="0">
                <a:latin typeface="Calibri" panose="020F0502020204030204" pitchFamily="34" charset="0"/>
                <a:cs typeface="Calibri" panose="020F0502020204030204" pitchFamily="34" charset="0"/>
              </a:rPr>
              <a:t> </a:t>
            </a:r>
            <a:r>
              <a:rPr lang="en-US" sz="2400" dirty="0">
                <a:latin typeface="Calibri Light" panose="020F0302020204030204" pitchFamily="34" charset="0"/>
                <a:cs typeface="Calibri Light" panose="020F0302020204030204" pitchFamily="34" charset="0"/>
              </a:rPr>
              <a:t>routes timed to align with rail service </a:t>
            </a:r>
          </a:p>
          <a:p>
            <a:pPr>
              <a:lnSpc>
                <a:spcPts val="5000"/>
              </a:lnSpc>
              <a:spcAft>
                <a:spcPts val="600"/>
              </a:spcAft>
              <a:buClr>
                <a:schemeClr val="tx1"/>
              </a:buClr>
            </a:pPr>
            <a:r>
              <a:rPr lang="en-US" sz="4500" b="1" spc="-200" dirty="0">
                <a:solidFill>
                  <a:srgbClr val="0091C4"/>
                </a:solidFill>
                <a:latin typeface="Calibri" panose="020F0502020204030204" pitchFamily="34" charset="0"/>
                <a:cs typeface="Calibri" panose="020F0502020204030204" pitchFamily="34" charset="0"/>
              </a:rPr>
              <a:t>32</a:t>
            </a:r>
            <a:r>
              <a:rPr lang="en-US" sz="4800" spc="-500" dirty="0">
                <a:latin typeface="Calibri" panose="020F0502020204030204" pitchFamily="34" charset="0"/>
                <a:cs typeface="Calibri" panose="020F0502020204030204" pitchFamily="34" charset="0"/>
              </a:rPr>
              <a:t> </a:t>
            </a:r>
            <a:r>
              <a:rPr lang="en-US" sz="2400" dirty="0">
                <a:latin typeface="Calibri Light" panose="020F0302020204030204" pitchFamily="34" charset="0"/>
                <a:cs typeface="Calibri Light" panose="020F0302020204030204" pitchFamily="34" charset="0"/>
              </a:rPr>
              <a:t>routes with increased service frequencies</a:t>
            </a:r>
          </a:p>
          <a:p>
            <a:pPr>
              <a:lnSpc>
                <a:spcPts val="5000"/>
              </a:lnSpc>
              <a:spcAft>
                <a:spcPts val="600"/>
              </a:spcAft>
              <a:buClr>
                <a:schemeClr val="tx1"/>
              </a:buClr>
            </a:pPr>
            <a:r>
              <a:rPr lang="en-US" sz="4500" b="1" spc="-200" dirty="0">
                <a:solidFill>
                  <a:srgbClr val="0091C4"/>
                </a:solidFill>
                <a:latin typeface="Calibri" panose="020F0502020204030204" pitchFamily="34" charset="0"/>
                <a:cs typeface="Calibri" panose="020F0502020204030204" pitchFamily="34" charset="0"/>
              </a:rPr>
              <a:t>32</a:t>
            </a:r>
            <a:r>
              <a:rPr lang="en-US" sz="2400" dirty="0">
                <a:latin typeface="Calibri" panose="020F0502020204030204" pitchFamily="34" charset="0"/>
                <a:cs typeface="Calibri" panose="020F0502020204030204" pitchFamily="34" charset="0"/>
              </a:rPr>
              <a:t> </a:t>
            </a:r>
            <a:r>
              <a:rPr lang="en-US" sz="2400" dirty="0">
                <a:latin typeface="Calibri Light" panose="020F0302020204030204" pitchFamily="34" charset="0"/>
                <a:cs typeface="Calibri Light" panose="020F0302020204030204" pitchFamily="34" charset="0"/>
              </a:rPr>
              <a:t>routes with increased spans of service</a:t>
            </a:r>
            <a:endParaRPr lang="en-US" sz="2400" dirty="0"/>
          </a:p>
        </p:txBody>
      </p:sp>
      <p:cxnSp>
        <p:nvCxnSpPr>
          <p:cNvPr id="17" name="Straight Connector 16">
            <a:extLst>
              <a:ext uri="{FF2B5EF4-FFF2-40B4-BE49-F238E27FC236}">
                <a16:creationId xmlns:a16="http://schemas.microsoft.com/office/drawing/2014/main" id="{85FD31B0-A3E2-4978-ADC9-5FB9157A7773}"/>
              </a:ext>
            </a:extLst>
          </p:cNvPr>
          <p:cNvCxnSpPr>
            <a:cxnSpLocks/>
          </p:cNvCxnSpPr>
          <p:nvPr/>
        </p:nvCxnSpPr>
        <p:spPr>
          <a:xfrm>
            <a:off x="554796" y="1925822"/>
            <a:ext cx="570630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DDA631C-F63F-447C-9AB4-4BB444502ADD}"/>
              </a:ext>
            </a:extLst>
          </p:cNvPr>
          <p:cNvCxnSpPr>
            <a:cxnSpLocks/>
          </p:cNvCxnSpPr>
          <p:nvPr/>
        </p:nvCxnSpPr>
        <p:spPr>
          <a:xfrm>
            <a:off x="554796" y="2605346"/>
            <a:ext cx="570630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8D8B67F-C1D4-416A-8C82-9D29C2C43DED}"/>
              </a:ext>
            </a:extLst>
          </p:cNvPr>
          <p:cNvCxnSpPr>
            <a:cxnSpLocks/>
          </p:cNvCxnSpPr>
          <p:nvPr/>
        </p:nvCxnSpPr>
        <p:spPr>
          <a:xfrm>
            <a:off x="554796" y="3295628"/>
            <a:ext cx="570630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9D4A5A0-B1DC-47F8-8856-910D1925E4C7}"/>
              </a:ext>
            </a:extLst>
          </p:cNvPr>
          <p:cNvCxnSpPr>
            <a:cxnSpLocks/>
          </p:cNvCxnSpPr>
          <p:nvPr/>
        </p:nvCxnSpPr>
        <p:spPr>
          <a:xfrm>
            <a:off x="554796" y="3985911"/>
            <a:ext cx="570630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BFD2581-09FB-4B7A-A5E7-5E90DF695323}"/>
              </a:ext>
            </a:extLst>
          </p:cNvPr>
          <p:cNvCxnSpPr>
            <a:cxnSpLocks/>
          </p:cNvCxnSpPr>
          <p:nvPr/>
        </p:nvCxnSpPr>
        <p:spPr>
          <a:xfrm>
            <a:off x="554796" y="4708467"/>
            <a:ext cx="570630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1E49F4C-F4E2-4C94-9B5D-FBACD7EAF04F}"/>
              </a:ext>
            </a:extLst>
          </p:cNvPr>
          <p:cNvPicPr>
            <a:picLocks noChangeAspect="1"/>
          </p:cNvPicPr>
          <p:nvPr/>
        </p:nvPicPr>
        <p:blipFill rotWithShape="1">
          <a:blip r:embed="rId3">
            <a:extLst>
              <a:ext uri="{28A0092B-C50C-407E-A947-70E740481C1C}">
                <a14:useLocalDpi xmlns:a14="http://schemas.microsoft.com/office/drawing/2010/main" val="0"/>
              </a:ext>
            </a:extLst>
          </a:blip>
          <a:srcRect l="8159" r="26476"/>
          <a:stretch/>
        </p:blipFill>
        <p:spPr>
          <a:xfrm>
            <a:off x="6657655" y="1212913"/>
            <a:ext cx="5534346" cy="5645087"/>
          </a:xfrm>
          <a:prstGeom prst="rect">
            <a:avLst/>
          </a:prstGeom>
        </p:spPr>
      </p:pic>
      <p:cxnSp>
        <p:nvCxnSpPr>
          <p:cNvPr id="22" name="Straight Connector 21">
            <a:extLst>
              <a:ext uri="{FF2B5EF4-FFF2-40B4-BE49-F238E27FC236}">
                <a16:creationId xmlns:a16="http://schemas.microsoft.com/office/drawing/2014/main" id="{20B993A1-BD4B-4C13-A94F-2498E9C125D6}"/>
              </a:ext>
            </a:extLst>
          </p:cNvPr>
          <p:cNvCxnSpPr>
            <a:cxnSpLocks/>
          </p:cNvCxnSpPr>
          <p:nvPr/>
        </p:nvCxnSpPr>
        <p:spPr>
          <a:xfrm>
            <a:off x="554796" y="5400072"/>
            <a:ext cx="570630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84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17</a:t>
            </a:fld>
            <a:endParaRPr lang="en-US" dirty="0"/>
          </a:p>
        </p:txBody>
      </p:sp>
      <p:sp>
        <p:nvSpPr>
          <p:cNvPr id="7" name="Title 3">
            <a:extLst>
              <a:ext uri="{FF2B5EF4-FFF2-40B4-BE49-F238E27FC236}">
                <a16:creationId xmlns:a16="http://schemas.microsoft.com/office/drawing/2014/main" id="{61308ACD-7A4F-4F3B-A281-B9468ED3EC52}"/>
              </a:ext>
            </a:extLst>
          </p:cNvPr>
          <p:cNvSpPr>
            <a:spLocks noGrp="1"/>
          </p:cNvSpPr>
          <p:nvPr>
            <p:ph type="title"/>
          </p:nvPr>
        </p:nvSpPr>
        <p:spPr>
          <a:xfrm>
            <a:off x="427237" y="680278"/>
            <a:ext cx="10905781" cy="792162"/>
          </a:xfrm>
        </p:spPr>
        <p:txBody>
          <a:bodyPr>
            <a:noAutofit/>
          </a:bodyPr>
          <a:lstStyle/>
          <a:p>
            <a:pPr>
              <a:lnSpc>
                <a:spcPts val="3100"/>
              </a:lnSpc>
            </a:pPr>
            <a:r>
              <a:rPr lang="en-US" sz="4400" dirty="0">
                <a:solidFill>
                  <a:schemeClr val="tx1"/>
                </a:solidFill>
                <a:latin typeface="Calibri" panose="020F0502020204030204" pitchFamily="34" charset="0"/>
                <a:cs typeface="Calibri" panose="020F0502020204030204" pitchFamily="34" charset="0"/>
              </a:rPr>
              <a:t>IMPLEMENTATION TIMELINES:</a:t>
            </a:r>
            <a:br>
              <a:rPr lang="en-US" sz="4200" dirty="0">
                <a:solidFill>
                  <a:schemeClr val="tx1"/>
                </a:solidFill>
                <a:latin typeface="Calibri" panose="020F0502020204030204" pitchFamily="34" charset="0"/>
                <a:cs typeface="Calibri" panose="020F0502020204030204" pitchFamily="34" charset="0"/>
              </a:rPr>
            </a:br>
            <a:r>
              <a:rPr lang="en-US" sz="3500" dirty="0">
                <a:solidFill>
                  <a:schemeClr val="tx1"/>
                </a:solidFill>
                <a:latin typeface="Calibri" panose="020F0502020204030204" pitchFamily="34" charset="0"/>
                <a:cs typeface="Calibri" panose="020F0502020204030204" pitchFamily="34" charset="0"/>
              </a:rPr>
              <a:t>KICK-OFF TO OPERATIONS* </a:t>
            </a:r>
          </a:p>
        </p:txBody>
      </p:sp>
      <p:sp>
        <p:nvSpPr>
          <p:cNvPr id="3" name="TextBox 2">
            <a:extLst>
              <a:ext uri="{FF2B5EF4-FFF2-40B4-BE49-F238E27FC236}">
                <a16:creationId xmlns:a16="http://schemas.microsoft.com/office/drawing/2014/main" id="{F8909BF7-ACC8-4308-894C-6821BBC49423}"/>
              </a:ext>
            </a:extLst>
          </p:cNvPr>
          <p:cNvSpPr txBox="1"/>
          <p:nvPr/>
        </p:nvSpPr>
        <p:spPr>
          <a:xfrm>
            <a:off x="427237" y="2300075"/>
            <a:ext cx="6336740" cy="784830"/>
          </a:xfrm>
          <a:prstGeom prst="rect">
            <a:avLst/>
          </a:prstGeom>
          <a:noFill/>
        </p:spPr>
        <p:txBody>
          <a:bodyPr wrap="square" rtlCol="0">
            <a:spAutoFit/>
          </a:bodyPr>
          <a:lstStyle/>
          <a:p>
            <a:pPr lvl="0">
              <a:spcAft>
                <a:spcPts val="300"/>
              </a:spcAft>
            </a:pPr>
            <a:r>
              <a:rPr lang="en-US" sz="4500" b="1" spc="-100" dirty="0">
                <a:solidFill>
                  <a:srgbClr val="0091C4"/>
                </a:solidFill>
                <a:latin typeface="Calibri" panose="020F0502020204030204" pitchFamily="34" charset="0"/>
                <a:cs typeface="Calibri" panose="020F0502020204030204" pitchFamily="34" charset="0"/>
              </a:rPr>
              <a:t>Up to 5 years</a:t>
            </a:r>
            <a:r>
              <a:rPr lang="en-US" sz="4500" b="1" spc="-100" dirty="0">
                <a:solidFill>
                  <a:srgbClr val="0091C4"/>
                </a:solidFill>
                <a:latin typeface=" calibri"/>
                <a:cs typeface="Calibri Light" panose="020F0302020204030204" pitchFamily="34" charset="0"/>
              </a:rPr>
              <a:t> </a:t>
            </a:r>
            <a:r>
              <a:rPr lang="en-US" sz="2400" dirty="0">
                <a:latin typeface="Calibri Light" panose="020F0302020204030204" pitchFamily="34" charset="0"/>
                <a:cs typeface="Calibri Light" panose="020F0302020204030204" pitchFamily="34" charset="0"/>
              </a:rPr>
              <a:t>Station enhancements</a:t>
            </a:r>
            <a:endParaRPr lang="en-US" sz="2100" dirty="0">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EF82BB89-3C9A-45A5-83D9-C70677F4C64B}"/>
              </a:ext>
            </a:extLst>
          </p:cNvPr>
          <p:cNvSpPr txBox="1"/>
          <p:nvPr/>
        </p:nvSpPr>
        <p:spPr>
          <a:xfrm>
            <a:off x="427236" y="1605317"/>
            <a:ext cx="6659364" cy="784830"/>
          </a:xfrm>
          <a:prstGeom prst="rect">
            <a:avLst/>
          </a:prstGeom>
          <a:noFill/>
        </p:spPr>
        <p:txBody>
          <a:bodyPr wrap="square" rtlCol="0">
            <a:spAutoFit/>
          </a:bodyPr>
          <a:lstStyle/>
          <a:p>
            <a:pPr lvl="0"/>
            <a:r>
              <a:rPr lang="en-US" sz="4500" b="1" spc="-100" dirty="0">
                <a:solidFill>
                  <a:srgbClr val="0091C4"/>
                </a:solidFill>
                <a:latin typeface=" calibri"/>
                <a:cs typeface="Calibri Light" panose="020F0302020204030204" pitchFamily="34" charset="0"/>
              </a:rPr>
              <a:t>Up to 4 years </a:t>
            </a:r>
            <a:r>
              <a:rPr lang="en-US" sz="2400" dirty="0">
                <a:latin typeface="Calibri Light" panose="020F0302020204030204" pitchFamily="34" charset="0"/>
                <a:cs typeface="Calibri Light" panose="020F0302020204030204" pitchFamily="34" charset="0"/>
              </a:rPr>
              <a:t>Arterial rapid transit (ART)</a:t>
            </a:r>
          </a:p>
        </p:txBody>
      </p:sp>
      <p:sp>
        <p:nvSpPr>
          <p:cNvPr id="11" name="TextBox 10">
            <a:extLst>
              <a:ext uri="{FF2B5EF4-FFF2-40B4-BE49-F238E27FC236}">
                <a16:creationId xmlns:a16="http://schemas.microsoft.com/office/drawing/2014/main" id="{C2BA4EF4-0F2C-4401-9ED3-C81F09168B07}"/>
              </a:ext>
            </a:extLst>
          </p:cNvPr>
          <p:cNvSpPr txBox="1"/>
          <p:nvPr/>
        </p:nvSpPr>
        <p:spPr>
          <a:xfrm>
            <a:off x="427236" y="3665437"/>
            <a:ext cx="6336741" cy="784830"/>
          </a:xfrm>
          <a:prstGeom prst="rect">
            <a:avLst/>
          </a:prstGeom>
          <a:noFill/>
        </p:spPr>
        <p:txBody>
          <a:bodyPr wrap="square" rtlCol="0">
            <a:spAutoFit/>
          </a:bodyPr>
          <a:lstStyle/>
          <a:p>
            <a:pPr lvl="0"/>
            <a:r>
              <a:rPr lang="en-US" sz="4500" b="1" spc="-100" dirty="0">
                <a:solidFill>
                  <a:srgbClr val="0091C4"/>
                </a:solidFill>
                <a:latin typeface=" calibri"/>
                <a:cs typeface="Calibri Light" panose="020F0302020204030204" pitchFamily="34" charset="0"/>
              </a:rPr>
              <a:t>Up to 7 years </a:t>
            </a:r>
            <a:r>
              <a:rPr lang="en-US" sz="2400" dirty="0">
                <a:latin typeface="Calibri Light" panose="020F0302020204030204" pitchFamily="34" charset="0"/>
                <a:cs typeface="Calibri Light" panose="020F0302020204030204" pitchFamily="34" charset="0"/>
              </a:rPr>
              <a:t>Bus rapid transit (BRT)</a:t>
            </a:r>
          </a:p>
        </p:txBody>
      </p:sp>
      <p:sp>
        <p:nvSpPr>
          <p:cNvPr id="12" name="TextBox 11">
            <a:extLst>
              <a:ext uri="{FF2B5EF4-FFF2-40B4-BE49-F238E27FC236}">
                <a16:creationId xmlns:a16="http://schemas.microsoft.com/office/drawing/2014/main" id="{115262B4-3343-42B9-9AB4-C7EF7B16DE1D}"/>
              </a:ext>
            </a:extLst>
          </p:cNvPr>
          <p:cNvSpPr txBox="1"/>
          <p:nvPr/>
        </p:nvSpPr>
        <p:spPr>
          <a:xfrm>
            <a:off x="427238" y="4372164"/>
            <a:ext cx="6336739" cy="1117229"/>
          </a:xfrm>
          <a:prstGeom prst="rect">
            <a:avLst/>
          </a:prstGeom>
          <a:noFill/>
        </p:spPr>
        <p:txBody>
          <a:bodyPr wrap="square" rtlCol="0">
            <a:spAutoFit/>
          </a:bodyPr>
          <a:lstStyle/>
          <a:p>
            <a:pPr lvl="0"/>
            <a:r>
              <a:rPr lang="en-US" sz="4500" b="1" spc="-100" dirty="0">
                <a:solidFill>
                  <a:srgbClr val="0091C4"/>
                </a:solidFill>
                <a:latin typeface=" calibri"/>
                <a:cs typeface="Calibri Light" panose="020F0302020204030204" pitchFamily="34" charset="0"/>
              </a:rPr>
              <a:t>Up to 10 years </a:t>
            </a:r>
            <a:r>
              <a:rPr lang="en-US" sz="2400" dirty="0">
                <a:latin typeface="Calibri Light" panose="020F0302020204030204" pitchFamily="34" charset="0"/>
                <a:cs typeface="Calibri Light" panose="020F0302020204030204" pitchFamily="34" charset="0"/>
              </a:rPr>
              <a:t>Light rail transit (LRT)</a:t>
            </a:r>
          </a:p>
          <a:p>
            <a:pPr>
              <a:lnSpc>
                <a:spcPct val="90000"/>
              </a:lnSpc>
            </a:pPr>
            <a:endParaRPr lang="en-US" sz="2400" dirty="0"/>
          </a:p>
        </p:txBody>
      </p:sp>
      <p:sp>
        <p:nvSpPr>
          <p:cNvPr id="13" name="TextBox 12">
            <a:extLst>
              <a:ext uri="{FF2B5EF4-FFF2-40B4-BE49-F238E27FC236}">
                <a16:creationId xmlns:a16="http://schemas.microsoft.com/office/drawing/2014/main" id="{7780F318-E966-44E1-A558-474BFDA81E33}"/>
              </a:ext>
            </a:extLst>
          </p:cNvPr>
          <p:cNvSpPr txBox="1"/>
          <p:nvPr/>
        </p:nvSpPr>
        <p:spPr>
          <a:xfrm>
            <a:off x="427236" y="3006802"/>
            <a:ext cx="5141355" cy="784830"/>
          </a:xfrm>
          <a:prstGeom prst="rect">
            <a:avLst/>
          </a:prstGeom>
          <a:noFill/>
        </p:spPr>
        <p:txBody>
          <a:bodyPr wrap="square" rtlCol="0">
            <a:spAutoFit/>
          </a:bodyPr>
          <a:lstStyle/>
          <a:p>
            <a:pPr lvl="0"/>
            <a:r>
              <a:rPr lang="en-US" sz="4500" b="1" spc="-100" dirty="0">
                <a:solidFill>
                  <a:srgbClr val="0091C4"/>
                </a:solidFill>
                <a:latin typeface="Calibri" panose="020F0502020204030204" pitchFamily="34" charset="0"/>
                <a:cs typeface="Calibri" panose="020F0502020204030204" pitchFamily="34" charset="0"/>
              </a:rPr>
              <a:t>Up to 6 years</a:t>
            </a:r>
            <a:r>
              <a:rPr lang="en-US" sz="4500" b="1" spc="-100" dirty="0">
                <a:solidFill>
                  <a:srgbClr val="0091C4"/>
                </a:solidFill>
                <a:latin typeface=" calibri"/>
                <a:cs typeface="Calibri Light" panose="020F0302020204030204" pitchFamily="34" charset="0"/>
              </a:rPr>
              <a:t> </a:t>
            </a:r>
            <a:r>
              <a:rPr lang="en-US" sz="2400" dirty="0">
                <a:latin typeface="Calibri Light" panose="020F0302020204030204" pitchFamily="34" charset="0"/>
                <a:cs typeface="Calibri Light" panose="020F0302020204030204" pitchFamily="34" charset="0"/>
              </a:rPr>
              <a:t>Transit centers</a:t>
            </a:r>
          </a:p>
        </p:txBody>
      </p:sp>
      <p:sp>
        <p:nvSpPr>
          <p:cNvPr id="16" name="TextBox 15">
            <a:extLst>
              <a:ext uri="{FF2B5EF4-FFF2-40B4-BE49-F238E27FC236}">
                <a16:creationId xmlns:a16="http://schemas.microsoft.com/office/drawing/2014/main" id="{5ABDF255-B6FB-4085-99CF-B4E3005B3875}"/>
              </a:ext>
            </a:extLst>
          </p:cNvPr>
          <p:cNvSpPr txBox="1"/>
          <p:nvPr/>
        </p:nvSpPr>
        <p:spPr>
          <a:xfrm>
            <a:off x="427236" y="5328868"/>
            <a:ext cx="5980255" cy="521681"/>
          </a:xfrm>
          <a:prstGeom prst="rect">
            <a:avLst/>
          </a:prstGeom>
          <a:noFill/>
        </p:spPr>
        <p:txBody>
          <a:bodyPr wrap="square" rtlCol="0">
            <a:spAutoFit/>
          </a:bodyPr>
          <a:lstStyle/>
          <a:p>
            <a:pPr>
              <a:lnSpc>
                <a:spcPct val="90000"/>
              </a:lnSpc>
            </a:pPr>
            <a:r>
              <a:rPr lang="en-US" sz="1550" b="1" i="1" dirty="0">
                <a:latin typeface=" calibri"/>
              </a:rPr>
              <a:t>*These benchmarks vary by project and are subject to change. Includes planning, environmental, design, construction and startup activities.</a:t>
            </a:r>
          </a:p>
        </p:txBody>
      </p:sp>
      <p:pic>
        <p:nvPicPr>
          <p:cNvPr id="17" name="Picture 16">
            <a:extLst>
              <a:ext uri="{FF2B5EF4-FFF2-40B4-BE49-F238E27FC236}">
                <a16:creationId xmlns:a16="http://schemas.microsoft.com/office/drawing/2014/main" id="{66F4E3E1-922D-4147-BCFE-A825D99DB2B6}"/>
              </a:ext>
            </a:extLst>
          </p:cNvPr>
          <p:cNvPicPr>
            <a:picLocks noChangeAspect="1"/>
          </p:cNvPicPr>
          <p:nvPr/>
        </p:nvPicPr>
        <p:blipFill rotWithShape="1">
          <a:blip r:embed="rId3">
            <a:extLst>
              <a:ext uri="{28A0092B-C50C-407E-A947-70E740481C1C}">
                <a14:useLocalDpi xmlns:a14="http://schemas.microsoft.com/office/drawing/2010/main" val="0"/>
              </a:ext>
            </a:extLst>
          </a:blip>
          <a:srcRect l="41521" t="6753" r="6635" b="10707"/>
          <a:stretch/>
        </p:blipFill>
        <p:spPr>
          <a:xfrm>
            <a:off x="7118318" y="1472440"/>
            <a:ext cx="5073681" cy="5385560"/>
          </a:xfrm>
          <a:prstGeom prst="rect">
            <a:avLst/>
          </a:prstGeom>
        </p:spPr>
      </p:pic>
      <p:cxnSp>
        <p:nvCxnSpPr>
          <p:cNvPr id="5" name="Straight Connector 4">
            <a:extLst>
              <a:ext uri="{FF2B5EF4-FFF2-40B4-BE49-F238E27FC236}">
                <a16:creationId xmlns:a16="http://schemas.microsoft.com/office/drawing/2014/main" id="{7EF0DD58-9CE3-44F5-89E2-C90694E18777}"/>
              </a:ext>
            </a:extLst>
          </p:cNvPr>
          <p:cNvCxnSpPr>
            <a:cxnSpLocks/>
          </p:cNvCxnSpPr>
          <p:nvPr/>
        </p:nvCxnSpPr>
        <p:spPr>
          <a:xfrm>
            <a:off x="522523" y="3737033"/>
            <a:ext cx="624145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498D5BF-3DC6-4F5B-BB96-A74559D06DB6}"/>
              </a:ext>
            </a:extLst>
          </p:cNvPr>
          <p:cNvCxnSpPr>
            <a:cxnSpLocks/>
          </p:cNvCxnSpPr>
          <p:nvPr/>
        </p:nvCxnSpPr>
        <p:spPr>
          <a:xfrm>
            <a:off x="522523" y="2354788"/>
            <a:ext cx="624145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40AB083-784F-417E-A353-573CB8FC32BD}"/>
              </a:ext>
            </a:extLst>
          </p:cNvPr>
          <p:cNvCxnSpPr>
            <a:cxnSpLocks/>
          </p:cNvCxnSpPr>
          <p:nvPr/>
        </p:nvCxnSpPr>
        <p:spPr>
          <a:xfrm>
            <a:off x="522523" y="3052221"/>
            <a:ext cx="624145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372B4F7-1C14-4DED-A123-4CDB014484ED}"/>
              </a:ext>
            </a:extLst>
          </p:cNvPr>
          <p:cNvCxnSpPr>
            <a:cxnSpLocks/>
          </p:cNvCxnSpPr>
          <p:nvPr/>
        </p:nvCxnSpPr>
        <p:spPr>
          <a:xfrm>
            <a:off x="522523" y="5108902"/>
            <a:ext cx="624145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2DB8DB4-EDD1-4F72-BE2A-7C817B9D40AB}"/>
              </a:ext>
            </a:extLst>
          </p:cNvPr>
          <p:cNvCxnSpPr>
            <a:cxnSpLocks/>
          </p:cNvCxnSpPr>
          <p:nvPr/>
        </p:nvCxnSpPr>
        <p:spPr>
          <a:xfrm>
            <a:off x="542945" y="4417017"/>
            <a:ext cx="6221032"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63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CDA90B24-89BF-49FB-80E9-B83C9D18F260}"/>
              </a:ext>
            </a:extLst>
          </p:cNvPr>
          <p:cNvSpPr/>
          <p:nvPr/>
        </p:nvSpPr>
        <p:spPr>
          <a:xfrm>
            <a:off x="430686" y="5199894"/>
            <a:ext cx="4770392" cy="1149405"/>
          </a:xfrm>
          <a:prstGeom prst="rect">
            <a:avLst/>
          </a:prstGeom>
          <a:solidFill>
            <a:srgbClr val="FFC000">
              <a:alpha val="42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7" name="Title 3">
            <a:extLst>
              <a:ext uri="{FF2B5EF4-FFF2-40B4-BE49-F238E27FC236}">
                <a16:creationId xmlns:a16="http://schemas.microsoft.com/office/drawing/2014/main" id="{61308ACD-7A4F-4F3B-A281-B9468ED3EC52}"/>
              </a:ext>
            </a:extLst>
          </p:cNvPr>
          <p:cNvSpPr>
            <a:spLocks noGrp="1"/>
          </p:cNvSpPr>
          <p:nvPr>
            <p:ph type="title"/>
          </p:nvPr>
        </p:nvSpPr>
        <p:spPr>
          <a:xfrm>
            <a:off x="279072" y="224257"/>
            <a:ext cx="11879715" cy="792162"/>
          </a:xfrm>
        </p:spPr>
        <p:txBody>
          <a:bodyPr>
            <a:noAutofit/>
          </a:bodyPr>
          <a:lstStyle/>
          <a:p>
            <a:pPr>
              <a:lnSpc>
                <a:spcPts val="2900"/>
              </a:lnSpc>
            </a:pPr>
            <a:r>
              <a:rPr lang="en-US" sz="4300" dirty="0">
                <a:solidFill>
                  <a:schemeClr val="tx1"/>
                </a:solidFill>
                <a:latin typeface="Calibri" panose="020F0502020204030204" pitchFamily="34" charset="0"/>
                <a:cs typeface="Calibri" panose="020F0502020204030204" pitchFamily="34" charset="0"/>
              </a:rPr>
              <a:t>MAJOR PROJECTS: CURRENT DEVELOPMENT STAGE </a:t>
            </a:r>
          </a:p>
        </p:txBody>
      </p:sp>
      <p:cxnSp>
        <p:nvCxnSpPr>
          <p:cNvPr id="4" name="Straight Connector 3">
            <a:extLst>
              <a:ext uri="{FF2B5EF4-FFF2-40B4-BE49-F238E27FC236}">
                <a16:creationId xmlns:a16="http://schemas.microsoft.com/office/drawing/2014/main" id="{7BD85F36-B5FC-4CE1-BFE1-0A43CE1F4FDF}"/>
              </a:ext>
            </a:extLst>
          </p:cNvPr>
          <p:cNvCxnSpPr/>
          <p:nvPr/>
        </p:nvCxnSpPr>
        <p:spPr>
          <a:xfrm>
            <a:off x="561080" y="5731865"/>
            <a:ext cx="11315700" cy="0"/>
          </a:xfrm>
          <a:prstGeom prst="line">
            <a:avLst/>
          </a:prstGeom>
          <a:ln w="38100">
            <a:solidFill>
              <a:srgbClr val="0091C4"/>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5294CF3-A733-4097-A86B-8C06347695CB}"/>
              </a:ext>
            </a:extLst>
          </p:cNvPr>
          <p:cNvSpPr/>
          <p:nvPr/>
        </p:nvSpPr>
        <p:spPr>
          <a:xfrm>
            <a:off x="555608" y="5543561"/>
            <a:ext cx="333848" cy="355600"/>
          </a:xfrm>
          <a:prstGeom prst="ellipse">
            <a:avLst/>
          </a:prstGeom>
          <a:solidFill>
            <a:schemeClr val="accent2"/>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4" name="Oval 73">
            <a:extLst>
              <a:ext uri="{FF2B5EF4-FFF2-40B4-BE49-F238E27FC236}">
                <a16:creationId xmlns:a16="http://schemas.microsoft.com/office/drawing/2014/main" id="{856AA2F8-FD8B-4C38-81FD-D74C2FE5F1B7}"/>
              </a:ext>
            </a:extLst>
          </p:cNvPr>
          <p:cNvSpPr/>
          <p:nvPr/>
        </p:nvSpPr>
        <p:spPr>
          <a:xfrm>
            <a:off x="3117371" y="5568556"/>
            <a:ext cx="333848" cy="355600"/>
          </a:xfrm>
          <a:prstGeom prst="ellipse">
            <a:avLst/>
          </a:prstGeom>
          <a:solidFill>
            <a:srgbClr val="FFC000"/>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78" name="Oval 77">
            <a:extLst>
              <a:ext uri="{FF2B5EF4-FFF2-40B4-BE49-F238E27FC236}">
                <a16:creationId xmlns:a16="http://schemas.microsoft.com/office/drawing/2014/main" id="{02125DB8-F900-49C9-92C5-C097008B7AF4}"/>
              </a:ext>
            </a:extLst>
          </p:cNvPr>
          <p:cNvSpPr/>
          <p:nvPr/>
        </p:nvSpPr>
        <p:spPr>
          <a:xfrm>
            <a:off x="5693411" y="5543561"/>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81" name="Oval 80">
            <a:extLst>
              <a:ext uri="{FF2B5EF4-FFF2-40B4-BE49-F238E27FC236}">
                <a16:creationId xmlns:a16="http://schemas.microsoft.com/office/drawing/2014/main" id="{72B17853-28A3-476A-9E9E-7EFB4C61082B}"/>
              </a:ext>
            </a:extLst>
          </p:cNvPr>
          <p:cNvSpPr/>
          <p:nvPr/>
        </p:nvSpPr>
        <p:spPr>
          <a:xfrm>
            <a:off x="8247959" y="5554065"/>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84" name="Oval 83">
            <a:extLst>
              <a:ext uri="{FF2B5EF4-FFF2-40B4-BE49-F238E27FC236}">
                <a16:creationId xmlns:a16="http://schemas.microsoft.com/office/drawing/2014/main" id="{765BD220-FEA6-4674-9932-817BEB0989A2}"/>
              </a:ext>
            </a:extLst>
          </p:cNvPr>
          <p:cNvSpPr/>
          <p:nvPr/>
        </p:nvSpPr>
        <p:spPr>
          <a:xfrm>
            <a:off x="10842502" y="5554065"/>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p:txBody>
      </p:sp>
      <p:sp>
        <p:nvSpPr>
          <p:cNvPr id="10" name="TextBox 9">
            <a:extLst>
              <a:ext uri="{FF2B5EF4-FFF2-40B4-BE49-F238E27FC236}">
                <a16:creationId xmlns:a16="http://schemas.microsoft.com/office/drawing/2014/main" id="{FDF66E3D-EE95-4DEC-AC59-0DD18BDF4F99}"/>
              </a:ext>
            </a:extLst>
          </p:cNvPr>
          <p:cNvSpPr txBox="1"/>
          <p:nvPr/>
        </p:nvSpPr>
        <p:spPr>
          <a:xfrm>
            <a:off x="343367" y="4810700"/>
            <a:ext cx="4570256" cy="397032"/>
          </a:xfrm>
          <a:prstGeom prst="rect">
            <a:avLst/>
          </a:prstGeom>
          <a:noFill/>
        </p:spPr>
        <p:txBody>
          <a:bodyPr wrap="square" rtlCol="0">
            <a:spAutoFit/>
          </a:bodyPr>
          <a:lstStyle/>
          <a:p>
            <a:pPr>
              <a:lnSpc>
                <a:spcPct val="90000"/>
              </a:lnSpc>
            </a:pPr>
            <a:r>
              <a:rPr lang="en-US" sz="2200" b="1" dirty="0">
                <a:latin typeface=" calibri"/>
              </a:rPr>
              <a:t>Clifton Corridor:</a:t>
            </a:r>
          </a:p>
        </p:txBody>
      </p:sp>
      <p:sp>
        <p:nvSpPr>
          <p:cNvPr id="87" name="TextBox 86">
            <a:extLst>
              <a:ext uri="{FF2B5EF4-FFF2-40B4-BE49-F238E27FC236}">
                <a16:creationId xmlns:a16="http://schemas.microsoft.com/office/drawing/2014/main" id="{DA19134F-574E-4A5D-B3C3-97EB712BBFB7}"/>
              </a:ext>
            </a:extLst>
          </p:cNvPr>
          <p:cNvSpPr txBox="1"/>
          <p:nvPr/>
        </p:nvSpPr>
        <p:spPr>
          <a:xfrm>
            <a:off x="3041312" y="5291462"/>
            <a:ext cx="1261628" cy="313932"/>
          </a:xfrm>
          <a:prstGeom prst="rect">
            <a:avLst/>
          </a:prstGeom>
          <a:noFill/>
        </p:spPr>
        <p:txBody>
          <a:bodyPr wrap="square" rtlCol="0">
            <a:spAutoFit/>
          </a:bodyPr>
          <a:lstStyle/>
          <a:p>
            <a:pPr>
              <a:lnSpc>
                <a:spcPct val="90000"/>
              </a:lnSpc>
            </a:pPr>
            <a:r>
              <a:rPr lang="en-US" sz="1600" b="1" dirty="0">
                <a:latin typeface=" calibri"/>
              </a:rPr>
              <a:t>We are here</a:t>
            </a:r>
          </a:p>
        </p:txBody>
      </p:sp>
      <p:sp>
        <p:nvSpPr>
          <p:cNvPr id="15" name="TextBox 14">
            <a:extLst>
              <a:ext uri="{FF2B5EF4-FFF2-40B4-BE49-F238E27FC236}">
                <a16:creationId xmlns:a16="http://schemas.microsoft.com/office/drawing/2014/main" id="{D74CC47D-2475-4486-ADCE-6E4028C7A04A}"/>
              </a:ext>
            </a:extLst>
          </p:cNvPr>
          <p:cNvSpPr txBox="1"/>
          <p:nvPr/>
        </p:nvSpPr>
        <p:spPr>
          <a:xfrm>
            <a:off x="468189" y="5960571"/>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Planning</a:t>
            </a:r>
            <a:endParaRPr lang="en-US" sz="1600" dirty="0"/>
          </a:p>
        </p:txBody>
      </p:sp>
      <p:sp>
        <p:nvSpPr>
          <p:cNvPr id="88" name="TextBox 87">
            <a:extLst>
              <a:ext uri="{FF2B5EF4-FFF2-40B4-BE49-F238E27FC236}">
                <a16:creationId xmlns:a16="http://schemas.microsoft.com/office/drawing/2014/main" id="{7C3D43F9-10A5-4A54-A016-DFE8C111EA6E}"/>
              </a:ext>
            </a:extLst>
          </p:cNvPr>
          <p:cNvSpPr txBox="1"/>
          <p:nvPr/>
        </p:nvSpPr>
        <p:spPr>
          <a:xfrm>
            <a:off x="3051383" y="5960371"/>
            <a:ext cx="2134727" cy="300339"/>
          </a:xfrm>
          <a:prstGeom prst="rect">
            <a:avLst/>
          </a:prstGeom>
          <a:noFill/>
        </p:spPr>
        <p:txBody>
          <a:bodyPr wrap="square" rtlCol="0">
            <a:spAutoFit/>
          </a:bodyPr>
          <a:lstStyle/>
          <a:p>
            <a:pPr>
              <a:lnSpc>
                <a:spcPts val="1600"/>
              </a:lnSpc>
            </a:pPr>
            <a:r>
              <a:rPr lang="en-US" sz="1600" b="1" dirty="0">
                <a:solidFill>
                  <a:srgbClr val="0091C4"/>
                </a:solidFill>
                <a:latin typeface=" calibri"/>
              </a:rPr>
              <a:t>Environmental Review</a:t>
            </a:r>
          </a:p>
        </p:txBody>
      </p:sp>
      <p:sp>
        <p:nvSpPr>
          <p:cNvPr id="91" name="TextBox 90">
            <a:extLst>
              <a:ext uri="{FF2B5EF4-FFF2-40B4-BE49-F238E27FC236}">
                <a16:creationId xmlns:a16="http://schemas.microsoft.com/office/drawing/2014/main" id="{67B25BF2-073B-4F1A-B381-C0BB1A564CF9}"/>
              </a:ext>
            </a:extLst>
          </p:cNvPr>
          <p:cNvSpPr txBox="1"/>
          <p:nvPr/>
        </p:nvSpPr>
        <p:spPr>
          <a:xfrm>
            <a:off x="5603691" y="5960371"/>
            <a:ext cx="2083149" cy="298543"/>
          </a:xfrm>
          <a:prstGeom prst="rect">
            <a:avLst/>
          </a:prstGeom>
          <a:noFill/>
        </p:spPr>
        <p:txBody>
          <a:bodyPr wrap="square" rtlCol="0">
            <a:spAutoFit/>
          </a:bodyPr>
          <a:lstStyle/>
          <a:p>
            <a:pPr>
              <a:lnSpc>
                <a:spcPts val="1600"/>
              </a:lnSpc>
            </a:pPr>
            <a:r>
              <a:rPr lang="en-US" sz="1600" b="1" dirty="0">
                <a:solidFill>
                  <a:srgbClr val="0091C4"/>
                </a:solidFill>
                <a:latin typeface=" calibri"/>
              </a:rPr>
              <a:t>Final Design</a:t>
            </a:r>
            <a:endParaRPr lang="en-US" sz="1600" dirty="0"/>
          </a:p>
        </p:txBody>
      </p:sp>
      <p:sp>
        <p:nvSpPr>
          <p:cNvPr id="92" name="TextBox 91">
            <a:extLst>
              <a:ext uri="{FF2B5EF4-FFF2-40B4-BE49-F238E27FC236}">
                <a16:creationId xmlns:a16="http://schemas.microsoft.com/office/drawing/2014/main" id="{B62507D8-A2CF-41C9-8501-9BD6EAB34F94}"/>
              </a:ext>
            </a:extLst>
          </p:cNvPr>
          <p:cNvSpPr txBox="1"/>
          <p:nvPr/>
        </p:nvSpPr>
        <p:spPr>
          <a:xfrm>
            <a:off x="8168635" y="5960371"/>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Construction</a:t>
            </a:r>
            <a:endParaRPr lang="en-US" sz="1600" dirty="0"/>
          </a:p>
        </p:txBody>
      </p:sp>
      <p:sp>
        <p:nvSpPr>
          <p:cNvPr id="93" name="TextBox 92">
            <a:extLst>
              <a:ext uri="{FF2B5EF4-FFF2-40B4-BE49-F238E27FC236}">
                <a16:creationId xmlns:a16="http://schemas.microsoft.com/office/drawing/2014/main" id="{FDB067F2-4DDC-4DDC-8798-317DC7DEAB3D}"/>
              </a:ext>
            </a:extLst>
          </p:cNvPr>
          <p:cNvSpPr txBox="1"/>
          <p:nvPr/>
        </p:nvSpPr>
        <p:spPr>
          <a:xfrm>
            <a:off x="10746233" y="5965294"/>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Operations</a:t>
            </a:r>
            <a:endParaRPr lang="en-US" sz="1600" dirty="0"/>
          </a:p>
        </p:txBody>
      </p:sp>
      <p:sp>
        <p:nvSpPr>
          <p:cNvPr id="140" name="TextBox 139">
            <a:extLst>
              <a:ext uri="{FF2B5EF4-FFF2-40B4-BE49-F238E27FC236}">
                <a16:creationId xmlns:a16="http://schemas.microsoft.com/office/drawing/2014/main" id="{96277767-4183-461A-8636-13BB951A7680}"/>
              </a:ext>
            </a:extLst>
          </p:cNvPr>
          <p:cNvSpPr txBox="1"/>
          <p:nvPr/>
        </p:nvSpPr>
        <p:spPr>
          <a:xfrm>
            <a:off x="315026" y="2925828"/>
            <a:ext cx="4763673" cy="397032"/>
          </a:xfrm>
          <a:prstGeom prst="rect">
            <a:avLst/>
          </a:prstGeom>
          <a:noFill/>
        </p:spPr>
        <p:txBody>
          <a:bodyPr wrap="square" rtlCol="0">
            <a:spAutoFit/>
          </a:bodyPr>
          <a:lstStyle/>
          <a:p>
            <a:pPr>
              <a:lnSpc>
                <a:spcPct val="90000"/>
              </a:lnSpc>
            </a:pPr>
            <a:r>
              <a:rPr lang="en-US" sz="2200" b="1" dirty="0" err="1">
                <a:latin typeface=" calibri"/>
              </a:rPr>
              <a:t>Campbellton</a:t>
            </a:r>
            <a:r>
              <a:rPr lang="en-US" sz="2200" b="1" dirty="0">
                <a:latin typeface=" calibri"/>
              </a:rPr>
              <a:t> Road:</a:t>
            </a:r>
          </a:p>
        </p:txBody>
      </p:sp>
      <p:sp>
        <p:nvSpPr>
          <p:cNvPr id="133" name="Rectangle 132">
            <a:extLst>
              <a:ext uri="{FF2B5EF4-FFF2-40B4-BE49-F238E27FC236}">
                <a16:creationId xmlns:a16="http://schemas.microsoft.com/office/drawing/2014/main" id="{3E441C0F-2837-44CA-AC5C-F91E79202029}"/>
              </a:ext>
            </a:extLst>
          </p:cNvPr>
          <p:cNvSpPr/>
          <p:nvPr/>
        </p:nvSpPr>
        <p:spPr>
          <a:xfrm>
            <a:off x="419967" y="3334688"/>
            <a:ext cx="2208528" cy="1159340"/>
          </a:xfrm>
          <a:prstGeom prst="rect">
            <a:avLst/>
          </a:prstGeom>
          <a:solidFill>
            <a:srgbClr val="FFC000">
              <a:alpha val="42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cxnSp>
        <p:nvCxnSpPr>
          <p:cNvPr id="134" name="Straight Connector 133">
            <a:extLst>
              <a:ext uri="{FF2B5EF4-FFF2-40B4-BE49-F238E27FC236}">
                <a16:creationId xmlns:a16="http://schemas.microsoft.com/office/drawing/2014/main" id="{A5DD80AA-C327-4BC2-8EBD-22B072379FE7}"/>
              </a:ext>
            </a:extLst>
          </p:cNvPr>
          <p:cNvCxnSpPr/>
          <p:nvPr/>
        </p:nvCxnSpPr>
        <p:spPr>
          <a:xfrm>
            <a:off x="581726" y="3852288"/>
            <a:ext cx="11315700" cy="0"/>
          </a:xfrm>
          <a:prstGeom prst="line">
            <a:avLst/>
          </a:prstGeom>
          <a:ln w="38100">
            <a:solidFill>
              <a:srgbClr val="0091C4"/>
            </a:solidFill>
          </a:ln>
        </p:spPr>
        <p:style>
          <a:lnRef idx="1">
            <a:schemeClr val="accent1"/>
          </a:lnRef>
          <a:fillRef idx="0">
            <a:schemeClr val="accent1"/>
          </a:fillRef>
          <a:effectRef idx="0">
            <a:schemeClr val="accent1"/>
          </a:effectRef>
          <a:fontRef idx="minor">
            <a:schemeClr val="tx1"/>
          </a:fontRef>
        </p:style>
      </p:cxnSp>
      <p:sp>
        <p:nvSpPr>
          <p:cNvPr id="135" name="Oval 134">
            <a:extLst>
              <a:ext uri="{FF2B5EF4-FFF2-40B4-BE49-F238E27FC236}">
                <a16:creationId xmlns:a16="http://schemas.microsoft.com/office/drawing/2014/main" id="{CB7B0406-83FF-47A7-928C-220A627279DF}"/>
              </a:ext>
            </a:extLst>
          </p:cNvPr>
          <p:cNvSpPr/>
          <p:nvPr/>
        </p:nvSpPr>
        <p:spPr>
          <a:xfrm>
            <a:off x="576254" y="3663984"/>
            <a:ext cx="333848" cy="355600"/>
          </a:xfrm>
          <a:prstGeom prst="ellipse">
            <a:avLst/>
          </a:prstGeom>
          <a:solidFill>
            <a:srgbClr val="FFC000"/>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36" name="Oval 135">
            <a:extLst>
              <a:ext uri="{FF2B5EF4-FFF2-40B4-BE49-F238E27FC236}">
                <a16:creationId xmlns:a16="http://schemas.microsoft.com/office/drawing/2014/main" id="{F5C5D1C5-E5E1-4F3A-A2BB-7EF46B1A2C4F}"/>
              </a:ext>
            </a:extLst>
          </p:cNvPr>
          <p:cNvSpPr/>
          <p:nvPr/>
        </p:nvSpPr>
        <p:spPr>
          <a:xfrm>
            <a:off x="3138017" y="3688979"/>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137" name="Oval 136">
            <a:extLst>
              <a:ext uri="{FF2B5EF4-FFF2-40B4-BE49-F238E27FC236}">
                <a16:creationId xmlns:a16="http://schemas.microsoft.com/office/drawing/2014/main" id="{EA33F821-1C76-4801-925E-6E9B54D4CA69}"/>
              </a:ext>
            </a:extLst>
          </p:cNvPr>
          <p:cNvSpPr/>
          <p:nvPr/>
        </p:nvSpPr>
        <p:spPr>
          <a:xfrm>
            <a:off x="5714057" y="3663984"/>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38" name="Oval 137">
            <a:extLst>
              <a:ext uri="{FF2B5EF4-FFF2-40B4-BE49-F238E27FC236}">
                <a16:creationId xmlns:a16="http://schemas.microsoft.com/office/drawing/2014/main" id="{74C680F9-CBBB-41DA-8E9C-0EA24F89894D}"/>
              </a:ext>
            </a:extLst>
          </p:cNvPr>
          <p:cNvSpPr/>
          <p:nvPr/>
        </p:nvSpPr>
        <p:spPr>
          <a:xfrm>
            <a:off x="8268605" y="3674488"/>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39" name="Oval 138">
            <a:extLst>
              <a:ext uri="{FF2B5EF4-FFF2-40B4-BE49-F238E27FC236}">
                <a16:creationId xmlns:a16="http://schemas.microsoft.com/office/drawing/2014/main" id="{7A08689F-6B1C-489A-8C05-7DBAD797A75F}"/>
              </a:ext>
            </a:extLst>
          </p:cNvPr>
          <p:cNvSpPr/>
          <p:nvPr/>
        </p:nvSpPr>
        <p:spPr>
          <a:xfrm>
            <a:off x="10863148" y="3674488"/>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p:txBody>
      </p:sp>
      <p:sp>
        <p:nvSpPr>
          <p:cNvPr id="141" name="TextBox 140">
            <a:extLst>
              <a:ext uri="{FF2B5EF4-FFF2-40B4-BE49-F238E27FC236}">
                <a16:creationId xmlns:a16="http://schemas.microsoft.com/office/drawing/2014/main" id="{2F26DEDA-B874-4B60-B9DF-4B69732BB027}"/>
              </a:ext>
            </a:extLst>
          </p:cNvPr>
          <p:cNvSpPr txBox="1"/>
          <p:nvPr/>
        </p:nvSpPr>
        <p:spPr>
          <a:xfrm>
            <a:off x="459156" y="3401525"/>
            <a:ext cx="1261628" cy="313932"/>
          </a:xfrm>
          <a:prstGeom prst="rect">
            <a:avLst/>
          </a:prstGeom>
          <a:noFill/>
        </p:spPr>
        <p:txBody>
          <a:bodyPr wrap="square" rtlCol="0">
            <a:spAutoFit/>
          </a:bodyPr>
          <a:lstStyle/>
          <a:p>
            <a:pPr>
              <a:lnSpc>
                <a:spcPct val="90000"/>
              </a:lnSpc>
            </a:pPr>
            <a:r>
              <a:rPr lang="en-US" sz="1600" b="1" dirty="0">
                <a:latin typeface=" calibri"/>
              </a:rPr>
              <a:t>We are here</a:t>
            </a:r>
          </a:p>
        </p:txBody>
      </p:sp>
      <p:sp>
        <p:nvSpPr>
          <p:cNvPr id="142" name="TextBox 141">
            <a:extLst>
              <a:ext uri="{FF2B5EF4-FFF2-40B4-BE49-F238E27FC236}">
                <a16:creationId xmlns:a16="http://schemas.microsoft.com/office/drawing/2014/main" id="{ACD81717-61EA-4CDE-A073-40B91B9D041E}"/>
              </a:ext>
            </a:extLst>
          </p:cNvPr>
          <p:cNvSpPr txBox="1"/>
          <p:nvPr/>
        </p:nvSpPr>
        <p:spPr>
          <a:xfrm>
            <a:off x="468189" y="4046312"/>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Planning</a:t>
            </a:r>
            <a:endParaRPr lang="en-US" sz="1600" dirty="0"/>
          </a:p>
        </p:txBody>
      </p:sp>
      <p:sp>
        <p:nvSpPr>
          <p:cNvPr id="143" name="TextBox 142">
            <a:extLst>
              <a:ext uri="{FF2B5EF4-FFF2-40B4-BE49-F238E27FC236}">
                <a16:creationId xmlns:a16="http://schemas.microsoft.com/office/drawing/2014/main" id="{0D684C08-9309-4CAB-B3F3-C33EE7144214}"/>
              </a:ext>
            </a:extLst>
          </p:cNvPr>
          <p:cNvSpPr txBox="1"/>
          <p:nvPr/>
        </p:nvSpPr>
        <p:spPr>
          <a:xfrm>
            <a:off x="3054581" y="4046617"/>
            <a:ext cx="2134727" cy="300339"/>
          </a:xfrm>
          <a:prstGeom prst="rect">
            <a:avLst/>
          </a:prstGeom>
          <a:noFill/>
        </p:spPr>
        <p:txBody>
          <a:bodyPr wrap="square" rtlCol="0">
            <a:spAutoFit/>
          </a:bodyPr>
          <a:lstStyle/>
          <a:p>
            <a:pPr>
              <a:lnSpc>
                <a:spcPts val="1600"/>
              </a:lnSpc>
            </a:pPr>
            <a:r>
              <a:rPr lang="en-US" sz="1600" b="1" dirty="0">
                <a:solidFill>
                  <a:srgbClr val="0091C4"/>
                </a:solidFill>
                <a:latin typeface=" calibri"/>
              </a:rPr>
              <a:t>Environmental Review</a:t>
            </a:r>
          </a:p>
        </p:txBody>
      </p:sp>
      <p:sp>
        <p:nvSpPr>
          <p:cNvPr id="144" name="TextBox 143">
            <a:extLst>
              <a:ext uri="{FF2B5EF4-FFF2-40B4-BE49-F238E27FC236}">
                <a16:creationId xmlns:a16="http://schemas.microsoft.com/office/drawing/2014/main" id="{882A552C-64A9-4D20-8192-CBF1DCB2A261}"/>
              </a:ext>
            </a:extLst>
          </p:cNvPr>
          <p:cNvSpPr txBox="1"/>
          <p:nvPr/>
        </p:nvSpPr>
        <p:spPr>
          <a:xfrm>
            <a:off x="5631638" y="4046312"/>
            <a:ext cx="2083149" cy="298543"/>
          </a:xfrm>
          <a:prstGeom prst="rect">
            <a:avLst/>
          </a:prstGeom>
          <a:noFill/>
        </p:spPr>
        <p:txBody>
          <a:bodyPr wrap="square" rtlCol="0">
            <a:spAutoFit/>
          </a:bodyPr>
          <a:lstStyle/>
          <a:p>
            <a:pPr>
              <a:lnSpc>
                <a:spcPts val="1600"/>
              </a:lnSpc>
            </a:pPr>
            <a:r>
              <a:rPr lang="en-US" sz="1600" b="1" dirty="0">
                <a:solidFill>
                  <a:srgbClr val="0091C4"/>
                </a:solidFill>
                <a:latin typeface=" calibri"/>
              </a:rPr>
              <a:t>Final Design</a:t>
            </a:r>
            <a:endParaRPr lang="en-US" sz="1600" dirty="0"/>
          </a:p>
        </p:txBody>
      </p:sp>
      <p:sp>
        <p:nvSpPr>
          <p:cNvPr id="145" name="TextBox 144">
            <a:extLst>
              <a:ext uri="{FF2B5EF4-FFF2-40B4-BE49-F238E27FC236}">
                <a16:creationId xmlns:a16="http://schemas.microsoft.com/office/drawing/2014/main" id="{0BB94FA4-8DFB-430C-B365-F58DD3291A83}"/>
              </a:ext>
            </a:extLst>
          </p:cNvPr>
          <p:cNvSpPr txBox="1"/>
          <p:nvPr/>
        </p:nvSpPr>
        <p:spPr>
          <a:xfrm>
            <a:off x="8183339" y="4046312"/>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Construction</a:t>
            </a:r>
            <a:endParaRPr lang="en-US" sz="1600" dirty="0"/>
          </a:p>
        </p:txBody>
      </p:sp>
      <p:sp>
        <p:nvSpPr>
          <p:cNvPr id="146" name="TextBox 145">
            <a:extLst>
              <a:ext uri="{FF2B5EF4-FFF2-40B4-BE49-F238E27FC236}">
                <a16:creationId xmlns:a16="http://schemas.microsoft.com/office/drawing/2014/main" id="{9004C6C9-1F7C-465A-A431-222263A39F35}"/>
              </a:ext>
            </a:extLst>
          </p:cNvPr>
          <p:cNvSpPr txBox="1"/>
          <p:nvPr/>
        </p:nvSpPr>
        <p:spPr>
          <a:xfrm>
            <a:off x="10776163" y="4040593"/>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Operations</a:t>
            </a:r>
            <a:endParaRPr lang="en-US" sz="1600" dirty="0"/>
          </a:p>
        </p:txBody>
      </p:sp>
      <p:sp>
        <p:nvSpPr>
          <p:cNvPr id="154" name="TextBox 153">
            <a:extLst>
              <a:ext uri="{FF2B5EF4-FFF2-40B4-BE49-F238E27FC236}">
                <a16:creationId xmlns:a16="http://schemas.microsoft.com/office/drawing/2014/main" id="{620A3DDE-9721-439E-B8C3-17B82C71DCEE}"/>
              </a:ext>
            </a:extLst>
          </p:cNvPr>
          <p:cNvSpPr txBox="1"/>
          <p:nvPr/>
        </p:nvSpPr>
        <p:spPr>
          <a:xfrm>
            <a:off x="324806" y="1119054"/>
            <a:ext cx="4763673" cy="397032"/>
          </a:xfrm>
          <a:prstGeom prst="rect">
            <a:avLst/>
          </a:prstGeom>
          <a:noFill/>
        </p:spPr>
        <p:txBody>
          <a:bodyPr wrap="square" rtlCol="0">
            <a:spAutoFit/>
          </a:bodyPr>
          <a:lstStyle/>
          <a:p>
            <a:pPr>
              <a:lnSpc>
                <a:spcPct val="90000"/>
              </a:lnSpc>
            </a:pPr>
            <a:r>
              <a:rPr lang="en-US" sz="2200" b="1" dirty="0" err="1">
                <a:latin typeface=" calibri"/>
              </a:rPr>
              <a:t>BeltLine</a:t>
            </a:r>
            <a:r>
              <a:rPr lang="en-US" sz="2200" b="1" dirty="0">
                <a:latin typeface=" calibri"/>
              </a:rPr>
              <a:t> Corridor:</a:t>
            </a:r>
          </a:p>
        </p:txBody>
      </p:sp>
      <p:sp>
        <p:nvSpPr>
          <p:cNvPr id="147" name="Rectangle 146">
            <a:extLst>
              <a:ext uri="{FF2B5EF4-FFF2-40B4-BE49-F238E27FC236}">
                <a16:creationId xmlns:a16="http://schemas.microsoft.com/office/drawing/2014/main" id="{58AE34DD-1ED3-4ABB-8E10-34C985491979}"/>
              </a:ext>
            </a:extLst>
          </p:cNvPr>
          <p:cNvSpPr/>
          <p:nvPr/>
        </p:nvSpPr>
        <p:spPr>
          <a:xfrm>
            <a:off x="419967" y="1502904"/>
            <a:ext cx="4770392" cy="1149405"/>
          </a:xfrm>
          <a:prstGeom prst="rect">
            <a:avLst/>
          </a:prstGeom>
          <a:solidFill>
            <a:srgbClr val="FFC000">
              <a:alpha val="42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cxnSp>
        <p:nvCxnSpPr>
          <p:cNvPr id="148" name="Straight Connector 147">
            <a:extLst>
              <a:ext uri="{FF2B5EF4-FFF2-40B4-BE49-F238E27FC236}">
                <a16:creationId xmlns:a16="http://schemas.microsoft.com/office/drawing/2014/main" id="{319C7184-0888-4D88-8EFC-5585139C69D8}"/>
              </a:ext>
            </a:extLst>
          </p:cNvPr>
          <p:cNvCxnSpPr/>
          <p:nvPr/>
        </p:nvCxnSpPr>
        <p:spPr>
          <a:xfrm>
            <a:off x="562141" y="2035302"/>
            <a:ext cx="11315700" cy="0"/>
          </a:xfrm>
          <a:prstGeom prst="line">
            <a:avLst/>
          </a:prstGeom>
          <a:ln w="38100">
            <a:solidFill>
              <a:srgbClr val="0091C4"/>
            </a:solidFill>
          </a:ln>
        </p:spPr>
        <p:style>
          <a:lnRef idx="1">
            <a:schemeClr val="accent1"/>
          </a:lnRef>
          <a:fillRef idx="0">
            <a:schemeClr val="accent1"/>
          </a:fillRef>
          <a:effectRef idx="0">
            <a:schemeClr val="accent1"/>
          </a:effectRef>
          <a:fontRef idx="minor">
            <a:schemeClr val="tx1"/>
          </a:fontRef>
        </p:style>
      </p:cxnSp>
      <p:sp>
        <p:nvSpPr>
          <p:cNvPr id="149" name="Oval 148">
            <a:extLst>
              <a:ext uri="{FF2B5EF4-FFF2-40B4-BE49-F238E27FC236}">
                <a16:creationId xmlns:a16="http://schemas.microsoft.com/office/drawing/2014/main" id="{8C5506AA-77C6-47F8-99AB-9848F786A9F8}"/>
              </a:ext>
            </a:extLst>
          </p:cNvPr>
          <p:cNvSpPr/>
          <p:nvPr/>
        </p:nvSpPr>
        <p:spPr>
          <a:xfrm>
            <a:off x="556669" y="1846998"/>
            <a:ext cx="333848" cy="355600"/>
          </a:xfrm>
          <a:prstGeom prst="ellipse">
            <a:avLst/>
          </a:prstGeom>
          <a:solidFill>
            <a:srgbClr val="FFC000"/>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50" name="Oval 149">
            <a:extLst>
              <a:ext uri="{FF2B5EF4-FFF2-40B4-BE49-F238E27FC236}">
                <a16:creationId xmlns:a16="http://schemas.microsoft.com/office/drawing/2014/main" id="{65B02C2D-8696-406C-A475-0625852F2838}"/>
              </a:ext>
            </a:extLst>
          </p:cNvPr>
          <p:cNvSpPr/>
          <p:nvPr/>
        </p:nvSpPr>
        <p:spPr>
          <a:xfrm>
            <a:off x="3118432" y="1871993"/>
            <a:ext cx="333848" cy="355600"/>
          </a:xfrm>
          <a:prstGeom prst="ellipse">
            <a:avLst/>
          </a:prstGeom>
          <a:solidFill>
            <a:srgbClr val="FFC000"/>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151" name="Oval 150">
            <a:extLst>
              <a:ext uri="{FF2B5EF4-FFF2-40B4-BE49-F238E27FC236}">
                <a16:creationId xmlns:a16="http://schemas.microsoft.com/office/drawing/2014/main" id="{832E4768-5C6D-4ABD-B2D9-3C946993C3F9}"/>
              </a:ext>
            </a:extLst>
          </p:cNvPr>
          <p:cNvSpPr/>
          <p:nvPr/>
        </p:nvSpPr>
        <p:spPr>
          <a:xfrm>
            <a:off x="5694472" y="1846998"/>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52" name="Oval 151">
            <a:extLst>
              <a:ext uri="{FF2B5EF4-FFF2-40B4-BE49-F238E27FC236}">
                <a16:creationId xmlns:a16="http://schemas.microsoft.com/office/drawing/2014/main" id="{EAEA4E75-83C9-47EF-ABCE-691387346AE3}"/>
              </a:ext>
            </a:extLst>
          </p:cNvPr>
          <p:cNvSpPr/>
          <p:nvPr/>
        </p:nvSpPr>
        <p:spPr>
          <a:xfrm>
            <a:off x="8249020" y="1857502"/>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53" name="Oval 152">
            <a:extLst>
              <a:ext uri="{FF2B5EF4-FFF2-40B4-BE49-F238E27FC236}">
                <a16:creationId xmlns:a16="http://schemas.microsoft.com/office/drawing/2014/main" id="{5E7CE989-8717-4DE9-ACD3-AA3D6CFA6DCA}"/>
              </a:ext>
            </a:extLst>
          </p:cNvPr>
          <p:cNvSpPr/>
          <p:nvPr/>
        </p:nvSpPr>
        <p:spPr>
          <a:xfrm>
            <a:off x="10843563" y="1857502"/>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p:txBody>
      </p:sp>
      <p:sp>
        <p:nvSpPr>
          <p:cNvPr id="156" name="TextBox 155">
            <a:extLst>
              <a:ext uri="{FF2B5EF4-FFF2-40B4-BE49-F238E27FC236}">
                <a16:creationId xmlns:a16="http://schemas.microsoft.com/office/drawing/2014/main" id="{89C0F272-21E0-4F7E-B14E-843407FADE70}"/>
              </a:ext>
            </a:extLst>
          </p:cNvPr>
          <p:cNvSpPr txBox="1"/>
          <p:nvPr/>
        </p:nvSpPr>
        <p:spPr>
          <a:xfrm>
            <a:off x="468189" y="2252619"/>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Planning</a:t>
            </a:r>
            <a:endParaRPr lang="en-US" sz="1600" dirty="0"/>
          </a:p>
        </p:txBody>
      </p:sp>
      <p:sp>
        <p:nvSpPr>
          <p:cNvPr id="157" name="TextBox 156">
            <a:extLst>
              <a:ext uri="{FF2B5EF4-FFF2-40B4-BE49-F238E27FC236}">
                <a16:creationId xmlns:a16="http://schemas.microsoft.com/office/drawing/2014/main" id="{69D40A83-58E3-42A6-BB2B-3FF48CD31C5E}"/>
              </a:ext>
            </a:extLst>
          </p:cNvPr>
          <p:cNvSpPr txBox="1"/>
          <p:nvPr/>
        </p:nvSpPr>
        <p:spPr>
          <a:xfrm>
            <a:off x="3034986" y="2252091"/>
            <a:ext cx="2134727" cy="300339"/>
          </a:xfrm>
          <a:prstGeom prst="rect">
            <a:avLst/>
          </a:prstGeom>
          <a:noFill/>
        </p:spPr>
        <p:txBody>
          <a:bodyPr wrap="square" rtlCol="0">
            <a:spAutoFit/>
          </a:bodyPr>
          <a:lstStyle/>
          <a:p>
            <a:pPr>
              <a:lnSpc>
                <a:spcPts val="1600"/>
              </a:lnSpc>
            </a:pPr>
            <a:r>
              <a:rPr lang="en-US" sz="1600" b="1" dirty="0">
                <a:solidFill>
                  <a:srgbClr val="0091C4"/>
                </a:solidFill>
                <a:latin typeface=" calibri"/>
              </a:rPr>
              <a:t>Environmental Review</a:t>
            </a:r>
          </a:p>
        </p:txBody>
      </p:sp>
      <p:sp>
        <p:nvSpPr>
          <p:cNvPr id="158" name="TextBox 157">
            <a:extLst>
              <a:ext uri="{FF2B5EF4-FFF2-40B4-BE49-F238E27FC236}">
                <a16:creationId xmlns:a16="http://schemas.microsoft.com/office/drawing/2014/main" id="{1F933007-1463-4341-AAED-102D3D332EAD}"/>
              </a:ext>
            </a:extLst>
          </p:cNvPr>
          <p:cNvSpPr txBox="1"/>
          <p:nvPr/>
        </p:nvSpPr>
        <p:spPr>
          <a:xfrm>
            <a:off x="5603691" y="2252091"/>
            <a:ext cx="2083149" cy="298543"/>
          </a:xfrm>
          <a:prstGeom prst="rect">
            <a:avLst/>
          </a:prstGeom>
          <a:noFill/>
        </p:spPr>
        <p:txBody>
          <a:bodyPr wrap="square" rtlCol="0">
            <a:spAutoFit/>
          </a:bodyPr>
          <a:lstStyle/>
          <a:p>
            <a:pPr>
              <a:lnSpc>
                <a:spcPts val="1600"/>
              </a:lnSpc>
            </a:pPr>
            <a:r>
              <a:rPr lang="en-US" sz="1600" b="1" dirty="0">
                <a:solidFill>
                  <a:srgbClr val="0091C4"/>
                </a:solidFill>
                <a:latin typeface=" calibri"/>
              </a:rPr>
              <a:t>Final Design</a:t>
            </a:r>
            <a:endParaRPr lang="en-US" sz="1600" dirty="0"/>
          </a:p>
        </p:txBody>
      </p:sp>
      <p:sp>
        <p:nvSpPr>
          <p:cNvPr id="159" name="TextBox 158">
            <a:extLst>
              <a:ext uri="{FF2B5EF4-FFF2-40B4-BE49-F238E27FC236}">
                <a16:creationId xmlns:a16="http://schemas.microsoft.com/office/drawing/2014/main" id="{07464F85-F928-4D8D-9F6A-BF573F91BD4F}"/>
              </a:ext>
            </a:extLst>
          </p:cNvPr>
          <p:cNvSpPr txBox="1"/>
          <p:nvPr/>
        </p:nvSpPr>
        <p:spPr>
          <a:xfrm>
            <a:off x="8168634" y="2252091"/>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Construction</a:t>
            </a:r>
            <a:endParaRPr lang="en-US" sz="1600" dirty="0"/>
          </a:p>
        </p:txBody>
      </p:sp>
      <p:sp>
        <p:nvSpPr>
          <p:cNvPr id="160" name="TextBox 159">
            <a:extLst>
              <a:ext uri="{FF2B5EF4-FFF2-40B4-BE49-F238E27FC236}">
                <a16:creationId xmlns:a16="http://schemas.microsoft.com/office/drawing/2014/main" id="{1E12053F-27F7-4185-889F-4CBB478F023A}"/>
              </a:ext>
            </a:extLst>
          </p:cNvPr>
          <p:cNvSpPr txBox="1"/>
          <p:nvPr/>
        </p:nvSpPr>
        <p:spPr>
          <a:xfrm>
            <a:off x="10727004" y="2252090"/>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Operations</a:t>
            </a:r>
            <a:endParaRPr lang="en-US" sz="1600" dirty="0"/>
          </a:p>
        </p:txBody>
      </p:sp>
      <p:sp>
        <p:nvSpPr>
          <p:cNvPr id="164" name="TextBox 163">
            <a:extLst>
              <a:ext uri="{FF2B5EF4-FFF2-40B4-BE49-F238E27FC236}">
                <a16:creationId xmlns:a16="http://schemas.microsoft.com/office/drawing/2014/main" id="{06A5F272-ADA2-4064-83A5-BE95E160B2A9}"/>
              </a:ext>
            </a:extLst>
          </p:cNvPr>
          <p:cNvSpPr txBox="1"/>
          <p:nvPr/>
        </p:nvSpPr>
        <p:spPr>
          <a:xfrm>
            <a:off x="3034986" y="1569861"/>
            <a:ext cx="1261628" cy="313932"/>
          </a:xfrm>
          <a:prstGeom prst="rect">
            <a:avLst/>
          </a:prstGeom>
          <a:noFill/>
        </p:spPr>
        <p:txBody>
          <a:bodyPr wrap="square" rtlCol="0">
            <a:spAutoFit/>
          </a:bodyPr>
          <a:lstStyle/>
          <a:p>
            <a:pPr>
              <a:lnSpc>
                <a:spcPct val="90000"/>
              </a:lnSpc>
            </a:pPr>
            <a:r>
              <a:rPr lang="en-US" sz="1600" b="1" dirty="0">
                <a:latin typeface=" calibri"/>
              </a:rPr>
              <a:t>We are here</a:t>
            </a:r>
          </a:p>
        </p:txBody>
      </p:sp>
      <p:sp>
        <p:nvSpPr>
          <p:cNvPr id="165" name="Slide Number Placeholder 5">
            <a:extLst>
              <a:ext uri="{FF2B5EF4-FFF2-40B4-BE49-F238E27FC236}">
                <a16:creationId xmlns:a16="http://schemas.microsoft.com/office/drawing/2014/main" id="{46B52FFC-B3CE-40E4-819E-00235A13AE2A}"/>
              </a:ext>
            </a:extLst>
          </p:cNvPr>
          <p:cNvSpPr>
            <a:spLocks noGrp="1"/>
          </p:cNvSpPr>
          <p:nvPr>
            <p:ph type="sldNum" sz="quarter" idx="12"/>
          </p:nvPr>
        </p:nvSpPr>
        <p:spPr>
          <a:xfrm>
            <a:off x="9866127" y="6529012"/>
            <a:ext cx="1143299" cy="180974"/>
          </a:xfrm>
        </p:spPr>
        <p:txBody>
          <a:bodyPr/>
          <a:lstStyle/>
          <a:p>
            <a:fld id="{F36C87F6-986D-49E6-AF40-1B3A1EE8064D}" type="slidenum">
              <a:rPr lang="en-US" smtClean="0"/>
              <a:t>18</a:t>
            </a:fld>
            <a:endParaRPr lang="en-US" dirty="0"/>
          </a:p>
        </p:txBody>
      </p:sp>
      <p:cxnSp>
        <p:nvCxnSpPr>
          <p:cNvPr id="5" name="Straight Connector 4">
            <a:extLst>
              <a:ext uri="{FF2B5EF4-FFF2-40B4-BE49-F238E27FC236}">
                <a16:creationId xmlns:a16="http://schemas.microsoft.com/office/drawing/2014/main" id="{87C9A9B7-8679-489C-BEE8-4282D801DD7C}"/>
              </a:ext>
            </a:extLst>
          </p:cNvPr>
          <p:cNvCxnSpPr/>
          <p:nvPr/>
        </p:nvCxnSpPr>
        <p:spPr>
          <a:xfrm>
            <a:off x="399321" y="2812648"/>
            <a:ext cx="11477459" cy="0"/>
          </a:xfrm>
          <a:prstGeom prst="line">
            <a:avLst/>
          </a:prstGeom>
          <a:ln w="762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440068C-AA13-44FD-B1FA-E66927F1A40E}"/>
              </a:ext>
            </a:extLst>
          </p:cNvPr>
          <p:cNvCxnSpPr/>
          <p:nvPr/>
        </p:nvCxnSpPr>
        <p:spPr>
          <a:xfrm>
            <a:off x="419967" y="4712827"/>
            <a:ext cx="11477459" cy="0"/>
          </a:xfrm>
          <a:prstGeom prst="line">
            <a:avLst/>
          </a:prstGeom>
          <a:ln w="762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779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19</a:t>
            </a:fld>
            <a:endParaRPr lang="en-US" dirty="0"/>
          </a:p>
        </p:txBody>
      </p:sp>
      <p:sp>
        <p:nvSpPr>
          <p:cNvPr id="7" name="Title 3">
            <a:extLst>
              <a:ext uri="{FF2B5EF4-FFF2-40B4-BE49-F238E27FC236}">
                <a16:creationId xmlns:a16="http://schemas.microsoft.com/office/drawing/2014/main" id="{61308ACD-7A4F-4F3B-A281-B9468ED3EC52}"/>
              </a:ext>
            </a:extLst>
          </p:cNvPr>
          <p:cNvSpPr>
            <a:spLocks noGrp="1"/>
          </p:cNvSpPr>
          <p:nvPr>
            <p:ph type="title"/>
          </p:nvPr>
        </p:nvSpPr>
        <p:spPr>
          <a:xfrm>
            <a:off x="413660" y="3520471"/>
            <a:ext cx="11734800" cy="79216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Regionwide transit EXPANSION INITIATIVES</a:t>
            </a:r>
          </a:p>
        </p:txBody>
      </p:sp>
      <p:sp>
        <p:nvSpPr>
          <p:cNvPr id="3" name="TextBox 2">
            <a:extLst>
              <a:ext uri="{FF2B5EF4-FFF2-40B4-BE49-F238E27FC236}">
                <a16:creationId xmlns:a16="http://schemas.microsoft.com/office/drawing/2014/main" id="{B2D5CA1D-995B-4716-9E68-37C6ECF986AE}"/>
              </a:ext>
            </a:extLst>
          </p:cNvPr>
          <p:cNvSpPr txBox="1"/>
          <p:nvPr/>
        </p:nvSpPr>
        <p:spPr>
          <a:xfrm>
            <a:off x="6073286" y="4271419"/>
            <a:ext cx="1745061" cy="452432"/>
          </a:xfrm>
          <a:prstGeom prst="rect">
            <a:avLst/>
          </a:prstGeom>
          <a:noFill/>
        </p:spPr>
        <p:txBody>
          <a:bodyPr wrap="square" rtlCol="0">
            <a:spAutoFit/>
          </a:bodyPr>
          <a:lstStyle/>
          <a:p>
            <a:pPr>
              <a:lnSpc>
                <a:spcPct val="90000"/>
              </a:lnSpc>
            </a:pPr>
            <a:r>
              <a:rPr lang="en-US" sz="2600" b="1" dirty="0">
                <a:solidFill>
                  <a:srgbClr val="0091C4"/>
                </a:solidFill>
                <a:latin typeface="Calibri" panose="020F0502020204030204" pitchFamily="34" charset="0"/>
                <a:cs typeface="Calibri" panose="020F0502020204030204" pitchFamily="34" charset="0"/>
              </a:rPr>
              <a:t>Fulton</a:t>
            </a:r>
          </a:p>
        </p:txBody>
      </p:sp>
      <p:sp>
        <p:nvSpPr>
          <p:cNvPr id="2" name="TextBox 1">
            <a:extLst>
              <a:ext uri="{FF2B5EF4-FFF2-40B4-BE49-F238E27FC236}">
                <a16:creationId xmlns:a16="http://schemas.microsoft.com/office/drawing/2014/main" id="{E0F5F66D-E57C-4A7E-A78B-6BABB3200C70}"/>
              </a:ext>
            </a:extLst>
          </p:cNvPr>
          <p:cNvSpPr txBox="1"/>
          <p:nvPr/>
        </p:nvSpPr>
        <p:spPr>
          <a:xfrm>
            <a:off x="3251899" y="4271419"/>
            <a:ext cx="2507064" cy="452432"/>
          </a:xfrm>
          <a:prstGeom prst="rect">
            <a:avLst/>
          </a:prstGeom>
          <a:noFill/>
        </p:spPr>
        <p:txBody>
          <a:bodyPr wrap="square" rtlCol="0">
            <a:spAutoFit/>
          </a:bodyPr>
          <a:lstStyle/>
          <a:p>
            <a:pPr>
              <a:lnSpc>
                <a:spcPct val="90000"/>
              </a:lnSpc>
            </a:pPr>
            <a:r>
              <a:rPr lang="en-US" sz="2600" b="1" dirty="0">
                <a:solidFill>
                  <a:srgbClr val="0091C4"/>
                </a:solidFill>
                <a:latin typeface="Calibri" panose="020F0502020204030204" pitchFamily="34" charset="0"/>
                <a:cs typeface="Calibri" panose="020F0502020204030204" pitchFamily="34" charset="0"/>
              </a:rPr>
              <a:t>Gwinnett</a:t>
            </a:r>
            <a:endParaRPr lang="en-US" sz="2600" b="1" dirty="0">
              <a:solidFill>
                <a:srgbClr val="0091C4"/>
              </a:solidFill>
            </a:endParaRPr>
          </a:p>
        </p:txBody>
      </p:sp>
      <p:sp>
        <p:nvSpPr>
          <p:cNvPr id="4" name="TextBox 3">
            <a:extLst>
              <a:ext uri="{FF2B5EF4-FFF2-40B4-BE49-F238E27FC236}">
                <a16:creationId xmlns:a16="http://schemas.microsoft.com/office/drawing/2014/main" id="{5F6C0209-05AD-436F-BDC7-ECD6197D3268}"/>
              </a:ext>
            </a:extLst>
          </p:cNvPr>
          <p:cNvSpPr txBox="1"/>
          <p:nvPr/>
        </p:nvSpPr>
        <p:spPr>
          <a:xfrm>
            <a:off x="457199" y="4271419"/>
            <a:ext cx="2713056" cy="452432"/>
          </a:xfrm>
          <a:prstGeom prst="rect">
            <a:avLst/>
          </a:prstGeom>
          <a:noFill/>
        </p:spPr>
        <p:txBody>
          <a:bodyPr wrap="square" rtlCol="0">
            <a:spAutoFit/>
          </a:bodyPr>
          <a:lstStyle/>
          <a:p>
            <a:pPr>
              <a:lnSpc>
                <a:spcPct val="90000"/>
              </a:lnSpc>
            </a:pPr>
            <a:r>
              <a:rPr lang="en-US" sz="2600" b="1" dirty="0">
                <a:solidFill>
                  <a:srgbClr val="0091C4"/>
                </a:solidFill>
                <a:latin typeface="Calibri" panose="020F0502020204030204" pitchFamily="34" charset="0"/>
                <a:cs typeface="Calibri" panose="020F0502020204030204" pitchFamily="34" charset="0"/>
              </a:rPr>
              <a:t>Clayton</a:t>
            </a:r>
            <a:endParaRPr lang="en-US" sz="2600" b="1" dirty="0">
              <a:solidFill>
                <a:srgbClr val="0091C4"/>
              </a:solidFill>
            </a:endParaRPr>
          </a:p>
        </p:txBody>
      </p:sp>
      <p:sp>
        <p:nvSpPr>
          <p:cNvPr id="9" name="TextBox 8">
            <a:extLst>
              <a:ext uri="{FF2B5EF4-FFF2-40B4-BE49-F238E27FC236}">
                <a16:creationId xmlns:a16="http://schemas.microsoft.com/office/drawing/2014/main" id="{41EE9776-69B9-40D5-95A8-C8B25150A0D1}"/>
              </a:ext>
            </a:extLst>
          </p:cNvPr>
          <p:cNvSpPr txBox="1"/>
          <p:nvPr/>
        </p:nvSpPr>
        <p:spPr>
          <a:xfrm>
            <a:off x="9026905" y="4262232"/>
            <a:ext cx="1346478" cy="452432"/>
          </a:xfrm>
          <a:prstGeom prst="rect">
            <a:avLst/>
          </a:prstGeom>
          <a:noFill/>
        </p:spPr>
        <p:txBody>
          <a:bodyPr wrap="square" rtlCol="0">
            <a:spAutoFit/>
          </a:bodyPr>
          <a:lstStyle/>
          <a:p>
            <a:pPr>
              <a:lnSpc>
                <a:spcPct val="90000"/>
              </a:lnSpc>
            </a:pPr>
            <a:r>
              <a:rPr lang="en-US" sz="2400" b="1" dirty="0">
                <a:solidFill>
                  <a:srgbClr val="0091C4"/>
                </a:solidFill>
                <a:latin typeface="Calibri" panose="020F0502020204030204" pitchFamily="34" charset="0"/>
                <a:cs typeface="Calibri" panose="020F0502020204030204" pitchFamily="34" charset="0"/>
              </a:rPr>
              <a:t> </a:t>
            </a:r>
            <a:r>
              <a:rPr lang="en-US" sz="2600" b="1" dirty="0">
                <a:solidFill>
                  <a:srgbClr val="0091C4"/>
                </a:solidFill>
                <a:latin typeface="Calibri" panose="020F0502020204030204" pitchFamily="34" charset="0"/>
                <a:cs typeface="Calibri" panose="020F0502020204030204" pitchFamily="34" charset="0"/>
              </a:rPr>
              <a:t>DeKalb</a:t>
            </a:r>
            <a:endParaRPr lang="en-US" sz="2600" b="1" dirty="0">
              <a:solidFill>
                <a:srgbClr val="0091C4"/>
              </a:solidFill>
            </a:endParaRPr>
          </a:p>
        </p:txBody>
      </p:sp>
      <p:sp>
        <p:nvSpPr>
          <p:cNvPr id="10" name="TextBox 9">
            <a:extLst>
              <a:ext uri="{FF2B5EF4-FFF2-40B4-BE49-F238E27FC236}">
                <a16:creationId xmlns:a16="http://schemas.microsoft.com/office/drawing/2014/main" id="{DA0F6CDF-10AD-4907-9710-CD406339085D}"/>
              </a:ext>
            </a:extLst>
          </p:cNvPr>
          <p:cNvSpPr txBox="1"/>
          <p:nvPr/>
        </p:nvSpPr>
        <p:spPr>
          <a:xfrm>
            <a:off x="457199" y="4613152"/>
            <a:ext cx="2616758" cy="1490152"/>
          </a:xfrm>
          <a:prstGeom prst="rect">
            <a:avLst/>
          </a:prstGeom>
          <a:noFill/>
        </p:spPr>
        <p:txBody>
          <a:bodyPr wrap="square" rtlCol="0">
            <a:spAutoFit/>
          </a:bodyPr>
          <a:lstStyle/>
          <a:p>
            <a:pPr marL="182880" indent="-182880">
              <a:lnSpc>
                <a:spcPts val="2100"/>
              </a:lnSpc>
              <a:spcAft>
                <a:spcPts val="5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1-cent sales tax passed in 2014</a:t>
            </a:r>
          </a:p>
          <a:p>
            <a:pPr marL="182880" indent="-182880">
              <a:lnSpc>
                <a:spcPts val="2100"/>
              </a:lnSpc>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Includes bus service/facilities and high-capacity transit</a:t>
            </a:r>
          </a:p>
        </p:txBody>
      </p:sp>
      <p:sp>
        <p:nvSpPr>
          <p:cNvPr id="11" name="TextBox 10">
            <a:extLst>
              <a:ext uri="{FF2B5EF4-FFF2-40B4-BE49-F238E27FC236}">
                <a16:creationId xmlns:a16="http://schemas.microsoft.com/office/drawing/2014/main" id="{E93B4BC4-2407-47B2-95F7-810184B08BC0}"/>
              </a:ext>
            </a:extLst>
          </p:cNvPr>
          <p:cNvSpPr txBox="1"/>
          <p:nvPr/>
        </p:nvSpPr>
        <p:spPr>
          <a:xfrm>
            <a:off x="3251899" y="4647739"/>
            <a:ext cx="2584521" cy="1490152"/>
          </a:xfrm>
          <a:prstGeom prst="rect">
            <a:avLst/>
          </a:prstGeom>
          <a:noFill/>
        </p:spPr>
        <p:txBody>
          <a:bodyPr wrap="square" rtlCol="0">
            <a:spAutoFit/>
          </a:bodyPr>
          <a:lstStyle/>
          <a:p>
            <a:pPr marL="182880" indent="-182880">
              <a:lnSpc>
                <a:spcPts val="2100"/>
              </a:lnSpc>
              <a:spcAft>
                <a:spcPts val="4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Referendum goes to voters in March 2019</a:t>
            </a:r>
          </a:p>
          <a:p>
            <a:pPr marL="182880" indent="-182880">
              <a:lnSpc>
                <a:spcPts val="2100"/>
              </a:lnSpc>
              <a:spcAft>
                <a:spcPts val="4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If approved, 1-cent sales tax will fund heavy rail/bus service</a:t>
            </a:r>
          </a:p>
        </p:txBody>
      </p:sp>
      <p:sp>
        <p:nvSpPr>
          <p:cNvPr id="12" name="TextBox 11">
            <a:extLst>
              <a:ext uri="{FF2B5EF4-FFF2-40B4-BE49-F238E27FC236}">
                <a16:creationId xmlns:a16="http://schemas.microsoft.com/office/drawing/2014/main" id="{F0C829B9-684D-447B-99D9-13BF35385C46}"/>
              </a:ext>
            </a:extLst>
          </p:cNvPr>
          <p:cNvSpPr txBox="1"/>
          <p:nvPr/>
        </p:nvSpPr>
        <p:spPr>
          <a:xfrm>
            <a:off x="6085943" y="4646781"/>
            <a:ext cx="2948986" cy="1490152"/>
          </a:xfrm>
          <a:prstGeom prst="rect">
            <a:avLst/>
          </a:prstGeom>
          <a:noFill/>
        </p:spPr>
        <p:txBody>
          <a:bodyPr wrap="square" rtlCol="0">
            <a:spAutoFit/>
          </a:bodyPr>
          <a:lstStyle/>
          <a:p>
            <a:pPr marL="182880" indent="-182880">
              <a:lnSpc>
                <a:spcPts val="2100"/>
              </a:lnSpc>
              <a:spcAft>
                <a:spcPts val="2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Referendum possible</a:t>
            </a:r>
          </a:p>
          <a:p>
            <a:pPr marL="182880" indent="-182880">
              <a:lnSpc>
                <a:spcPts val="2100"/>
              </a:lnSpc>
              <a:spcAft>
                <a:spcPts val="2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Transit Master Plan completed in 2018</a:t>
            </a:r>
          </a:p>
          <a:p>
            <a:pPr marL="182880" indent="-182880">
              <a:lnSpc>
                <a:spcPts val="2100"/>
              </a:lnSpc>
              <a:spcAft>
                <a:spcPts val="2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Focus on bus rapid transit (i.e. GA 400)</a:t>
            </a:r>
          </a:p>
        </p:txBody>
      </p:sp>
      <p:pic>
        <p:nvPicPr>
          <p:cNvPr id="13" name="Picture 12">
            <a:extLst>
              <a:ext uri="{FF2B5EF4-FFF2-40B4-BE49-F238E27FC236}">
                <a16:creationId xmlns:a16="http://schemas.microsoft.com/office/drawing/2014/main" id="{FAAC5B51-D4A7-4BE9-87AF-172D32A73C86}"/>
              </a:ext>
            </a:extLst>
          </p:cNvPr>
          <p:cNvPicPr>
            <a:picLocks noChangeAspect="1"/>
          </p:cNvPicPr>
          <p:nvPr/>
        </p:nvPicPr>
        <p:blipFill rotWithShape="1">
          <a:blip r:embed="rId3">
            <a:extLst>
              <a:ext uri="{28A0092B-C50C-407E-A947-70E740481C1C}">
                <a14:useLocalDpi xmlns:a14="http://schemas.microsoft.com/office/drawing/2010/main" val="0"/>
              </a:ext>
            </a:extLst>
          </a:blip>
          <a:srcRect t="36347" b="20754"/>
          <a:stretch/>
        </p:blipFill>
        <p:spPr>
          <a:xfrm>
            <a:off x="0" y="0"/>
            <a:ext cx="12192000" cy="3486778"/>
          </a:xfrm>
          <a:prstGeom prst="rect">
            <a:avLst/>
          </a:prstGeom>
        </p:spPr>
      </p:pic>
      <p:sp>
        <p:nvSpPr>
          <p:cNvPr id="14" name="TextBox 13">
            <a:extLst>
              <a:ext uri="{FF2B5EF4-FFF2-40B4-BE49-F238E27FC236}">
                <a16:creationId xmlns:a16="http://schemas.microsoft.com/office/drawing/2014/main" id="{38D32238-84EE-4415-97A1-9896D0398A46}"/>
              </a:ext>
            </a:extLst>
          </p:cNvPr>
          <p:cNvSpPr txBox="1"/>
          <p:nvPr/>
        </p:nvSpPr>
        <p:spPr>
          <a:xfrm>
            <a:off x="9112386" y="4627830"/>
            <a:ext cx="2948986" cy="1464503"/>
          </a:xfrm>
          <a:prstGeom prst="rect">
            <a:avLst/>
          </a:prstGeom>
          <a:noFill/>
        </p:spPr>
        <p:txBody>
          <a:bodyPr wrap="square" rtlCol="0">
            <a:spAutoFit/>
          </a:bodyPr>
          <a:lstStyle/>
          <a:p>
            <a:pPr marL="182880" indent="-182880">
              <a:lnSpc>
                <a:spcPts val="2100"/>
              </a:lnSpc>
              <a:spcAft>
                <a:spcPts val="2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Transit Master Plan underway; completion expected in 2019</a:t>
            </a:r>
          </a:p>
          <a:p>
            <a:pPr marL="182880" indent="-182880">
              <a:lnSpc>
                <a:spcPts val="2100"/>
              </a:lnSpc>
              <a:spcAft>
                <a:spcPts val="2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Evaluating local transit; high-capacity corridors</a:t>
            </a:r>
          </a:p>
        </p:txBody>
      </p:sp>
      <p:cxnSp>
        <p:nvCxnSpPr>
          <p:cNvPr id="15" name="Straight Connector 14">
            <a:extLst>
              <a:ext uri="{FF2B5EF4-FFF2-40B4-BE49-F238E27FC236}">
                <a16:creationId xmlns:a16="http://schemas.microsoft.com/office/drawing/2014/main" id="{8811E890-D691-4A1E-B3B4-5904C64517DD}"/>
              </a:ext>
            </a:extLst>
          </p:cNvPr>
          <p:cNvCxnSpPr>
            <a:cxnSpLocks/>
          </p:cNvCxnSpPr>
          <p:nvPr/>
        </p:nvCxnSpPr>
        <p:spPr>
          <a:xfrm>
            <a:off x="3131896" y="4349066"/>
            <a:ext cx="0" cy="164817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303260-0B94-42D9-9231-8B772D91A0A4}"/>
              </a:ext>
            </a:extLst>
          </p:cNvPr>
          <p:cNvCxnSpPr>
            <a:cxnSpLocks/>
          </p:cNvCxnSpPr>
          <p:nvPr/>
        </p:nvCxnSpPr>
        <p:spPr>
          <a:xfrm>
            <a:off x="5907733" y="4349066"/>
            <a:ext cx="0" cy="164817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C229CF-E3B2-460B-B68C-BB8A0AC765D4}"/>
              </a:ext>
            </a:extLst>
          </p:cNvPr>
          <p:cNvCxnSpPr>
            <a:cxnSpLocks/>
          </p:cNvCxnSpPr>
          <p:nvPr/>
        </p:nvCxnSpPr>
        <p:spPr>
          <a:xfrm>
            <a:off x="9068850" y="4375682"/>
            <a:ext cx="0" cy="164817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11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6F5A7B-BA98-4FEE-AED8-EBDEA033B6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835A-86B2-8948-9F73-2CDB20863C77}" type="slidenum">
              <a:rPr kumimoji="0" lang="en-US" sz="1000" b="0" i="0" u="none" strike="noStrike" kern="1200" cap="none" spc="0" normalizeH="0" baseline="0" noProof="0">
                <a:ln>
                  <a:noFill/>
                </a:ln>
                <a:solidFill>
                  <a:srgbClr val="545454"/>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545454"/>
              </a:solidFill>
              <a:effectLst/>
              <a:uLnTx/>
              <a:uFillTx/>
              <a:latin typeface="Century Gothic"/>
              <a:ea typeface="+mn-ea"/>
              <a:cs typeface="+mn-cs"/>
            </a:endParaRPr>
          </a:p>
        </p:txBody>
      </p:sp>
      <p:pic>
        <p:nvPicPr>
          <p:cNvPr id="6" name="Picture 5">
            <a:extLst>
              <a:ext uri="{FF2B5EF4-FFF2-40B4-BE49-F238E27FC236}">
                <a16:creationId xmlns:a16="http://schemas.microsoft.com/office/drawing/2014/main" id="{82E5383D-0233-4375-A27D-75A67FA4F874}"/>
              </a:ext>
            </a:extLst>
          </p:cNvPr>
          <p:cNvPicPr>
            <a:picLocks noChangeAspect="1"/>
          </p:cNvPicPr>
          <p:nvPr/>
        </p:nvPicPr>
        <p:blipFill rotWithShape="1">
          <a:blip r:embed="rId3">
            <a:extLst>
              <a:ext uri="{28A0092B-C50C-407E-A947-70E740481C1C}">
                <a14:useLocalDpi xmlns:a14="http://schemas.microsoft.com/office/drawing/2010/main" val="0"/>
              </a:ext>
            </a:extLst>
          </a:blip>
          <a:srcRect l="28440" r="8663"/>
          <a:stretch/>
        </p:blipFill>
        <p:spPr>
          <a:xfrm>
            <a:off x="5721292" y="-1"/>
            <a:ext cx="6470709" cy="6858597"/>
          </a:xfrm>
          <a:prstGeom prst="rect">
            <a:avLst/>
          </a:prstGeom>
        </p:spPr>
      </p:pic>
      <p:sp>
        <p:nvSpPr>
          <p:cNvPr id="3" name="Title 2">
            <a:extLst>
              <a:ext uri="{FF2B5EF4-FFF2-40B4-BE49-F238E27FC236}">
                <a16:creationId xmlns:a16="http://schemas.microsoft.com/office/drawing/2014/main" id="{A08E8228-F639-4D91-B120-05B554662FA4}"/>
              </a:ext>
            </a:extLst>
          </p:cNvPr>
          <p:cNvSpPr>
            <a:spLocks noGrp="1"/>
          </p:cNvSpPr>
          <p:nvPr>
            <p:ph type="title"/>
          </p:nvPr>
        </p:nvSpPr>
        <p:spPr>
          <a:xfrm>
            <a:off x="508478" y="237443"/>
            <a:ext cx="9756141" cy="905980"/>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Today’s agenda </a:t>
            </a:r>
          </a:p>
        </p:txBody>
      </p:sp>
      <p:sp>
        <p:nvSpPr>
          <p:cNvPr id="4" name="Content Placeholder 3">
            <a:extLst>
              <a:ext uri="{FF2B5EF4-FFF2-40B4-BE49-F238E27FC236}">
                <a16:creationId xmlns:a16="http://schemas.microsoft.com/office/drawing/2014/main" id="{B594BA50-46E9-4BE7-88C6-D3525130DC17}"/>
              </a:ext>
            </a:extLst>
          </p:cNvPr>
          <p:cNvSpPr>
            <a:spLocks noGrp="1"/>
          </p:cNvSpPr>
          <p:nvPr>
            <p:ph idx="1"/>
          </p:nvPr>
        </p:nvSpPr>
        <p:spPr>
          <a:xfrm>
            <a:off x="612934" y="1143423"/>
            <a:ext cx="4966063" cy="4549026"/>
          </a:xfrm>
        </p:spPr>
        <p:txBody>
          <a:bodyPr>
            <a:noAutofit/>
          </a:bodyPr>
          <a:lstStyle/>
          <a:p>
            <a:pPr marL="182880" indent="-182880">
              <a:lnSpc>
                <a:spcPts val="2800"/>
              </a:lnSpc>
              <a:spcBef>
                <a:spcPts val="0"/>
              </a:spcBef>
              <a:spcAft>
                <a:spcPts val="600"/>
              </a:spcAft>
            </a:pPr>
            <a:r>
              <a:rPr lang="en-US" sz="2200" dirty="0">
                <a:latin typeface="Calibri Light" panose="020F0302020204030204" pitchFamily="34" charset="0"/>
                <a:cs typeface="Calibri Light" panose="020F0302020204030204" pitchFamily="34" charset="0"/>
              </a:rPr>
              <a:t>About More MARTA Atlanta</a:t>
            </a:r>
          </a:p>
          <a:p>
            <a:pPr marL="182880" indent="-182880">
              <a:lnSpc>
                <a:spcPts val="2800"/>
              </a:lnSpc>
              <a:spcBef>
                <a:spcPts val="0"/>
              </a:spcBef>
              <a:spcAft>
                <a:spcPts val="600"/>
              </a:spcAft>
            </a:pPr>
            <a:r>
              <a:rPr lang="en-US" sz="2200" dirty="0">
                <a:latin typeface="Calibri Light" panose="020F0302020204030204" pitchFamily="34" charset="0"/>
                <a:cs typeface="Calibri Light" panose="020F0302020204030204" pitchFamily="34" charset="0"/>
              </a:rPr>
              <a:t>Timeline/historic vote</a:t>
            </a:r>
          </a:p>
          <a:p>
            <a:pPr marL="182880" indent="-182880">
              <a:lnSpc>
                <a:spcPts val="2800"/>
              </a:lnSpc>
              <a:spcBef>
                <a:spcPts val="0"/>
              </a:spcBef>
              <a:spcAft>
                <a:spcPts val="200"/>
              </a:spcAft>
            </a:pPr>
            <a:r>
              <a:rPr lang="en-US" sz="2200" dirty="0">
                <a:latin typeface="Calibri Light" panose="020F0302020204030204" pitchFamily="34" charset="0"/>
                <a:cs typeface="Calibri Light" panose="020F0302020204030204" pitchFamily="34" charset="0"/>
              </a:rPr>
              <a:t>Program highlights</a:t>
            </a:r>
          </a:p>
          <a:p>
            <a:pPr marL="548640" lvl="2" indent="-182880">
              <a:lnSpc>
                <a:spcPts val="2500"/>
              </a:lnSpc>
              <a:spcBef>
                <a:spcPts val="0"/>
              </a:spcBef>
              <a:spcAft>
                <a:spcPts val="200"/>
              </a:spcAft>
            </a:pPr>
            <a:r>
              <a:rPr lang="en-US" sz="2000" dirty="0">
                <a:latin typeface="Calibri Light" panose="020F0302020204030204" pitchFamily="34" charset="0"/>
                <a:cs typeface="Calibri Light" panose="020F0302020204030204" pitchFamily="34" charset="0"/>
              </a:rPr>
              <a:t>Transit modes</a:t>
            </a:r>
          </a:p>
          <a:p>
            <a:pPr marL="548640" lvl="2" indent="-182880">
              <a:lnSpc>
                <a:spcPts val="2500"/>
              </a:lnSpc>
              <a:spcBef>
                <a:spcPts val="0"/>
              </a:spcBef>
              <a:spcAft>
                <a:spcPts val="200"/>
              </a:spcAft>
            </a:pPr>
            <a:r>
              <a:rPr lang="en-US" sz="2000" dirty="0">
                <a:latin typeface="Calibri Light" panose="020F0302020204030204" pitchFamily="34" charset="0"/>
                <a:cs typeface="Calibri Light" panose="020F0302020204030204" pitchFamily="34" charset="0"/>
              </a:rPr>
              <a:t>Project maps</a:t>
            </a:r>
          </a:p>
          <a:p>
            <a:pPr marL="548640" lvl="2" indent="-182880">
              <a:lnSpc>
                <a:spcPts val="2500"/>
              </a:lnSpc>
              <a:spcBef>
                <a:spcPts val="0"/>
              </a:spcBef>
              <a:spcAft>
                <a:spcPts val="600"/>
              </a:spcAft>
            </a:pPr>
            <a:r>
              <a:rPr lang="en-US" sz="2000" dirty="0">
                <a:latin typeface="Calibri Light" panose="020F0302020204030204" pitchFamily="34" charset="0"/>
                <a:cs typeface="Calibri Light" panose="020F0302020204030204" pitchFamily="34" charset="0"/>
              </a:rPr>
              <a:t>Project benefits</a:t>
            </a:r>
          </a:p>
          <a:p>
            <a:pPr marL="182880" indent="-182880">
              <a:lnSpc>
                <a:spcPts val="2800"/>
              </a:lnSpc>
              <a:spcBef>
                <a:spcPts val="0"/>
              </a:spcBef>
              <a:spcAft>
                <a:spcPts val="600"/>
              </a:spcAft>
            </a:pPr>
            <a:r>
              <a:rPr lang="en-US" sz="2200" dirty="0">
                <a:latin typeface="Calibri Light" panose="020F0302020204030204" pitchFamily="34" charset="0"/>
                <a:cs typeface="Calibri Light" panose="020F0302020204030204" pitchFamily="34" charset="0"/>
              </a:rPr>
              <a:t>Project durations</a:t>
            </a:r>
          </a:p>
          <a:p>
            <a:pPr marL="182880" indent="-182880">
              <a:lnSpc>
                <a:spcPts val="2800"/>
              </a:lnSpc>
              <a:spcBef>
                <a:spcPts val="0"/>
              </a:spcBef>
              <a:spcAft>
                <a:spcPts val="600"/>
              </a:spcAft>
            </a:pPr>
            <a:r>
              <a:rPr lang="en-US" sz="2200" dirty="0">
                <a:latin typeface="Calibri Light" panose="020F0302020204030204" pitchFamily="34" charset="0"/>
                <a:cs typeface="Calibri Light" panose="020F0302020204030204" pitchFamily="34" charset="0"/>
              </a:rPr>
              <a:t>Region-wide transit expansion initiatives</a:t>
            </a:r>
          </a:p>
          <a:p>
            <a:pPr marL="182880" indent="-182880">
              <a:lnSpc>
                <a:spcPts val="2800"/>
              </a:lnSpc>
              <a:spcBef>
                <a:spcPts val="0"/>
              </a:spcBef>
              <a:spcAft>
                <a:spcPts val="600"/>
              </a:spcAft>
            </a:pPr>
            <a:r>
              <a:rPr lang="en-US" sz="2200" dirty="0">
                <a:latin typeface="Calibri Light" panose="020F0302020204030204" pitchFamily="34" charset="0"/>
                <a:cs typeface="Calibri Light" panose="020F0302020204030204" pitchFamily="34" charset="0"/>
              </a:rPr>
              <a:t>Major system upgrades</a:t>
            </a:r>
          </a:p>
          <a:p>
            <a:pPr marL="182880" indent="-182880">
              <a:lnSpc>
                <a:spcPts val="2800"/>
              </a:lnSpc>
              <a:spcBef>
                <a:spcPts val="0"/>
              </a:spcBef>
              <a:spcAft>
                <a:spcPts val="600"/>
              </a:spcAft>
            </a:pPr>
            <a:r>
              <a:rPr lang="en-US" sz="2200" dirty="0">
                <a:latin typeface="Calibri Light" panose="020F0302020204030204" pitchFamily="34" charset="0"/>
                <a:cs typeface="Calibri Light" panose="020F0302020204030204" pitchFamily="34" charset="0"/>
              </a:rPr>
              <a:t>Next steps on More MARTA Atlanta</a:t>
            </a:r>
          </a:p>
          <a:p>
            <a:pPr marL="182880" indent="-182880">
              <a:lnSpc>
                <a:spcPts val="2800"/>
              </a:lnSpc>
              <a:spcBef>
                <a:spcPts val="0"/>
              </a:spcBef>
              <a:spcAft>
                <a:spcPts val="600"/>
              </a:spcAft>
            </a:pPr>
            <a:r>
              <a:rPr lang="en-US" sz="2200" dirty="0">
                <a:latin typeface="Calibri Light" panose="020F0302020204030204" pitchFamily="34" charset="0"/>
                <a:cs typeface="Calibri Light" panose="020F0302020204030204" pitchFamily="34" charset="0"/>
              </a:rPr>
              <a:t>Stay connected</a:t>
            </a:r>
          </a:p>
          <a:p>
            <a:pPr marL="182880" indent="-182880">
              <a:lnSpc>
                <a:spcPts val="2800"/>
              </a:lnSpc>
              <a:spcBef>
                <a:spcPts val="0"/>
              </a:spcBef>
              <a:spcAft>
                <a:spcPts val="600"/>
              </a:spcAft>
            </a:pP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8057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20</a:t>
            </a:fld>
            <a:endParaRPr lang="en-US" dirty="0"/>
          </a:p>
        </p:txBody>
      </p:sp>
      <p:sp>
        <p:nvSpPr>
          <p:cNvPr id="7" name="Title 3">
            <a:extLst>
              <a:ext uri="{FF2B5EF4-FFF2-40B4-BE49-F238E27FC236}">
                <a16:creationId xmlns:a16="http://schemas.microsoft.com/office/drawing/2014/main" id="{61308ACD-7A4F-4F3B-A281-B9468ED3EC52}"/>
              </a:ext>
            </a:extLst>
          </p:cNvPr>
          <p:cNvSpPr>
            <a:spLocks noGrp="1"/>
          </p:cNvSpPr>
          <p:nvPr>
            <p:ph type="title"/>
          </p:nvPr>
        </p:nvSpPr>
        <p:spPr>
          <a:xfrm>
            <a:off x="397474" y="332509"/>
            <a:ext cx="11734800" cy="792162"/>
          </a:xfrm>
        </p:spPr>
        <p:txBody>
          <a:bodyPr>
            <a:normAutofit/>
          </a:bodyPr>
          <a:lstStyle/>
          <a:p>
            <a:r>
              <a:rPr lang="en-US" sz="4300" dirty="0">
                <a:solidFill>
                  <a:schemeClr val="tx1"/>
                </a:solidFill>
                <a:latin typeface="Calibri" panose="020F0502020204030204" pitchFamily="34" charset="0"/>
                <a:cs typeface="Calibri" panose="020F0502020204030204" pitchFamily="34" charset="0"/>
              </a:rPr>
              <a:t>CURRENT INITIATIVES: Major system upgrades</a:t>
            </a:r>
          </a:p>
        </p:txBody>
      </p:sp>
      <p:sp>
        <p:nvSpPr>
          <p:cNvPr id="17" name="TextBox 16">
            <a:extLst>
              <a:ext uri="{FF2B5EF4-FFF2-40B4-BE49-F238E27FC236}">
                <a16:creationId xmlns:a16="http://schemas.microsoft.com/office/drawing/2014/main" id="{8F8F2E15-1427-4354-84A9-C0A1D42EB0D4}"/>
              </a:ext>
            </a:extLst>
          </p:cNvPr>
          <p:cNvSpPr txBox="1"/>
          <p:nvPr/>
        </p:nvSpPr>
        <p:spPr>
          <a:xfrm>
            <a:off x="8805166" y="4566294"/>
            <a:ext cx="2971834" cy="1538883"/>
          </a:xfrm>
          <a:prstGeom prst="rect">
            <a:avLst/>
          </a:prstGeom>
          <a:noFill/>
        </p:spPr>
        <p:txBody>
          <a:bodyPr wrap="square" rtlCol="0">
            <a:spAutoFit/>
          </a:bodyPr>
          <a:lstStyle/>
          <a:p>
            <a:pPr marL="297180" lvl="1">
              <a:spcBef>
                <a:spcPts val="600"/>
              </a:spcBef>
            </a:pPr>
            <a:r>
              <a:rPr lang="en-US" sz="2200" b="1" spc="-40" dirty="0">
                <a:solidFill>
                  <a:srgbClr val="0091C4"/>
                </a:solidFill>
                <a:latin typeface="Calibri" panose="020F0502020204030204" pitchFamily="34" charset="0"/>
                <a:cs typeface="Calibri" panose="020F0502020204030204" pitchFamily="34" charset="0"/>
              </a:rPr>
              <a:t>Technology</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Free Wi-Fi on all buses </a:t>
            </a: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and trains; expansion underway to all stations</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Mobile payment app</a:t>
            </a:r>
          </a:p>
        </p:txBody>
      </p:sp>
      <p:pic>
        <p:nvPicPr>
          <p:cNvPr id="20" name="Picture 19">
            <a:extLst>
              <a:ext uri="{FF2B5EF4-FFF2-40B4-BE49-F238E27FC236}">
                <a16:creationId xmlns:a16="http://schemas.microsoft.com/office/drawing/2014/main" id="{D35D240C-DC03-4EC8-9060-DB3D2C8000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862" t="14737" r="3051"/>
          <a:stretch/>
        </p:blipFill>
        <p:spPr>
          <a:xfrm>
            <a:off x="9159415" y="1242517"/>
            <a:ext cx="2497541" cy="3254574"/>
          </a:xfrm>
          <a:prstGeom prst="rect">
            <a:avLst/>
          </a:prstGeom>
          <a:ln>
            <a:noFill/>
          </a:ln>
        </p:spPr>
      </p:pic>
      <p:pic>
        <p:nvPicPr>
          <p:cNvPr id="22" name="Picture 21">
            <a:extLst>
              <a:ext uri="{FF2B5EF4-FFF2-40B4-BE49-F238E27FC236}">
                <a16:creationId xmlns:a16="http://schemas.microsoft.com/office/drawing/2014/main" id="{6AEE6378-EDCA-408C-B1DC-E74354E4D97A}"/>
              </a:ext>
            </a:extLst>
          </p:cNvPr>
          <p:cNvPicPr>
            <a:picLocks noChangeAspect="1"/>
          </p:cNvPicPr>
          <p:nvPr/>
        </p:nvPicPr>
        <p:blipFill rotWithShape="1">
          <a:blip r:embed="rId4">
            <a:extLst>
              <a:ext uri="{28A0092B-C50C-407E-A947-70E740481C1C}">
                <a14:useLocalDpi xmlns:a14="http://schemas.microsoft.com/office/drawing/2010/main" val="0"/>
              </a:ext>
            </a:extLst>
          </a:blip>
          <a:srcRect l="5485" t="5071" r="51168" b="10624"/>
          <a:stretch/>
        </p:blipFill>
        <p:spPr>
          <a:xfrm>
            <a:off x="6316546" y="1242517"/>
            <a:ext cx="2533480" cy="3263853"/>
          </a:xfrm>
          <a:prstGeom prst="rect">
            <a:avLst/>
          </a:prstGeom>
        </p:spPr>
      </p:pic>
      <p:pic>
        <p:nvPicPr>
          <p:cNvPr id="25" name="Picture 24">
            <a:extLst>
              <a:ext uri="{FF2B5EF4-FFF2-40B4-BE49-F238E27FC236}">
                <a16:creationId xmlns:a16="http://schemas.microsoft.com/office/drawing/2014/main" id="{7791B317-E44B-4ED4-A556-C14BB1785276}"/>
              </a:ext>
            </a:extLst>
          </p:cNvPr>
          <p:cNvPicPr>
            <a:picLocks noChangeAspect="1"/>
          </p:cNvPicPr>
          <p:nvPr/>
        </p:nvPicPr>
        <p:blipFill rotWithShape="1">
          <a:blip r:embed="rId5">
            <a:extLst>
              <a:ext uri="{28A0092B-C50C-407E-A947-70E740481C1C}">
                <a14:useLocalDpi xmlns:a14="http://schemas.microsoft.com/office/drawing/2010/main" val="0"/>
              </a:ext>
            </a:extLst>
          </a:blip>
          <a:srcRect l="34426" t="2405" r="15069"/>
          <a:stretch/>
        </p:blipFill>
        <p:spPr>
          <a:xfrm>
            <a:off x="3453498" y="1233238"/>
            <a:ext cx="2533481" cy="3263853"/>
          </a:xfrm>
          <a:prstGeom prst="rect">
            <a:avLst/>
          </a:prstGeom>
        </p:spPr>
      </p:pic>
      <p:sp>
        <p:nvSpPr>
          <p:cNvPr id="26" name="TextBox 25">
            <a:extLst>
              <a:ext uri="{FF2B5EF4-FFF2-40B4-BE49-F238E27FC236}">
                <a16:creationId xmlns:a16="http://schemas.microsoft.com/office/drawing/2014/main" id="{5386C9B7-C067-4035-933F-CE8519C43FB2}"/>
              </a:ext>
            </a:extLst>
          </p:cNvPr>
          <p:cNvSpPr txBox="1"/>
          <p:nvPr/>
        </p:nvSpPr>
        <p:spPr>
          <a:xfrm>
            <a:off x="163721" y="4581683"/>
            <a:ext cx="3016716" cy="1538883"/>
          </a:xfrm>
          <a:prstGeom prst="rect">
            <a:avLst/>
          </a:prstGeom>
          <a:noFill/>
        </p:spPr>
        <p:txBody>
          <a:bodyPr wrap="square" rtlCol="0">
            <a:spAutoFit/>
          </a:bodyPr>
          <a:lstStyle/>
          <a:p>
            <a:pPr marL="297180" lvl="1">
              <a:spcBef>
                <a:spcPts val="600"/>
              </a:spcBef>
            </a:pPr>
            <a:r>
              <a:rPr lang="en-US" sz="2200" b="1" spc="-40" dirty="0">
                <a:solidFill>
                  <a:srgbClr val="0091C4"/>
                </a:solidFill>
                <a:latin typeface="Calibri" panose="020F0502020204030204" pitchFamily="34" charset="0"/>
                <a:cs typeface="Calibri" panose="020F0502020204030204" pitchFamily="34" charset="0"/>
              </a:rPr>
              <a:t>Railcars</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$1 billion investment to replace entire fleet, some dating to 1979, over next decade with modern cars</a:t>
            </a:r>
          </a:p>
        </p:txBody>
      </p:sp>
      <p:pic>
        <p:nvPicPr>
          <p:cNvPr id="3" name="Picture 2">
            <a:extLst>
              <a:ext uri="{FF2B5EF4-FFF2-40B4-BE49-F238E27FC236}">
                <a16:creationId xmlns:a16="http://schemas.microsoft.com/office/drawing/2014/main" id="{422CFA7F-3297-4560-88E6-C5FB241BE1A2}"/>
              </a:ext>
            </a:extLst>
          </p:cNvPr>
          <p:cNvPicPr>
            <a:picLocks noChangeAspect="1"/>
          </p:cNvPicPr>
          <p:nvPr/>
        </p:nvPicPr>
        <p:blipFill rotWithShape="1">
          <a:blip r:embed="rId6">
            <a:extLst>
              <a:ext uri="{28A0092B-C50C-407E-A947-70E740481C1C}">
                <a14:useLocalDpi xmlns:a14="http://schemas.microsoft.com/office/drawing/2010/main" val="0"/>
              </a:ext>
            </a:extLst>
          </a:blip>
          <a:srcRect l="60652" t="34184" r="4554"/>
          <a:stretch/>
        </p:blipFill>
        <p:spPr>
          <a:xfrm>
            <a:off x="542709" y="1242518"/>
            <a:ext cx="2581222" cy="3263856"/>
          </a:xfrm>
          <a:prstGeom prst="rect">
            <a:avLst/>
          </a:prstGeom>
        </p:spPr>
      </p:pic>
      <p:sp>
        <p:nvSpPr>
          <p:cNvPr id="12" name="TextBox 11">
            <a:extLst>
              <a:ext uri="{FF2B5EF4-FFF2-40B4-BE49-F238E27FC236}">
                <a16:creationId xmlns:a16="http://schemas.microsoft.com/office/drawing/2014/main" id="{5F49CA8C-8981-4154-8563-79239BDF6630}"/>
              </a:ext>
            </a:extLst>
          </p:cNvPr>
          <p:cNvSpPr txBox="1"/>
          <p:nvPr/>
        </p:nvSpPr>
        <p:spPr>
          <a:xfrm>
            <a:off x="3077471" y="4581683"/>
            <a:ext cx="3074034" cy="1538883"/>
          </a:xfrm>
          <a:prstGeom prst="rect">
            <a:avLst/>
          </a:prstGeom>
          <a:noFill/>
        </p:spPr>
        <p:txBody>
          <a:bodyPr wrap="square" rtlCol="0">
            <a:spAutoFit/>
          </a:bodyPr>
          <a:lstStyle/>
          <a:p>
            <a:pPr marL="297180" lvl="1">
              <a:spcBef>
                <a:spcPts val="600"/>
              </a:spcBef>
            </a:pPr>
            <a:r>
              <a:rPr lang="en-US" sz="2200" b="1" spc="-40" dirty="0">
                <a:solidFill>
                  <a:srgbClr val="0091C4"/>
                </a:solidFill>
                <a:latin typeface="Calibri" panose="020F0502020204030204" pitchFamily="34" charset="0"/>
                <a:cs typeface="Calibri" panose="020F0502020204030204" pitchFamily="34" charset="0"/>
              </a:rPr>
              <a:t>Bus shelters</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Agency adding shelters with seating at bus stops</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Up to 1,000 new shelters expected in next five years</a:t>
            </a:r>
          </a:p>
        </p:txBody>
      </p:sp>
      <p:sp>
        <p:nvSpPr>
          <p:cNvPr id="13" name="TextBox 12">
            <a:extLst>
              <a:ext uri="{FF2B5EF4-FFF2-40B4-BE49-F238E27FC236}">
                <a16:creationId xmlns:a16="http://schemas.microsoft.com/office/drawing/2014/main" id="{87B8B826-0285-4C13-B44D-91D5D50BD1F0}"/>
              </a:ext>
            </a:extLst>
          </p:cNvPr>
          <p:cNvSpPr txBox="1"/>
          <p:nvPr/>
        </p:nvSpPr>
        <p:spPr>
          <a:xfrm>
            <a:off x="5932074" y="4575574"/>
            <a:ext cx="3124792" cy="1538883"/>
          </a:xfrm>
          <a:prstGeom prst="rect">
            <a:avLst/>
          </a:prstGeom>
          <a:noFill/>
        </p:spPr>
        <p:txBody>
          <a:bodyPr wrap="square" rtlCol="0">
            <a:spAutoFit/>
          </a:bodyPr>
          <a:lstStyle/>
          <a:p>
            <a:pPr marL="297180" lvl="1">
              <a:spcBef>
                <a:spcPts val="600"/>
              </a:spcBef>
            </a:pPr>
            <a:r>
              <a:rPr lang="en-US" sz="2200" b="1" spc="-40" dirty="0">
                <a:solidFill>
                  <a:srgbClr val="0091C4"/>
                </a:solidFill>
                <a:latin typeface="Calibri" panose="020F0502020204030204" pitchFamily="34" charset="0"/>
                <a:cs typeface="Calibri" panose="020F0502020204030204" pitchFamily="34" charset="0"/>
              </a:rPr>
              <a:t>System enhancements</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Tunnel ventilation system</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Escalator/elevator revamp</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Public address system</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Clean diesel/CNG buses</a:t>
            </a:r>
          </a:p>
        </p:txBody>
      </p:sp>
      <p:cxnSp>
        <p:nvCxnSpPr>
          <p:cNvPr id="16" name="Straight Connector 15">
            <a:extLst>
              <a:ext uri="{FF2B5EF4-FFF2-40B4-BE49-F238E27FC236}">
                <a16:creationId xmlns:a16="http://schemas.microsoft.com/office/drawing/2014/main" id="{491BB2B1-564B-43D1-B66F-5A14BAF5ED30}"/>
              </a:ext>
            </a:extLst>
          </p:cNvPr>
          <p:cNvCxnSpPr>
            <a:cxnSpLocks/>
          </p:cNvCxnSpPr>
          <p:nvPr/>
        </p:nvCxnSpPr>
        <p:spPr>
          <a:xfrm>
            <a:off x="3276852" y="1233238"/>
            <a:ext cx="0" cy="4764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CF910C7-5689-4EED-8328-2D9285F3EDF4}"/>
              </a:ext>
            </a:extLst>
          </p:cNvPr>
          <p:cNvCxnSpPr>
            <a:cxnSpLocks/>
          </p:cNvCxnSpPr>
          <p:nvPr/>
        </p:nvCxnSpPr>
        <p:spPr>
          <a:xfrm>
            <a:off x="6152035" y="1242517"/>
            <a:ext cx="0" cy="4764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C7DA657-5302-431E-A43D-BE3CB709E003}"/>
              </a:ext>
            </a:extLst>
          </p:cNvPr>
          <p:cNvCxnSpPr>
            <a:cxnSpLocks/>
          </p:cNvCxnSpPr>
          <p:nvPr/>
        </p:nvCxnSpPr>
        <p:spPr>
          <a:xfrm>
            <a:off x="9010835" y="1242517"/>
            <a:ext cx="0" cy="4764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23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21</a:t>
            </a:fld>
            <a:endParaRPr lang="en-US" dirty="0"/>
          </a:p>
        </p:txBody>
      </p:sp>
      <p:sp>
        <p:nvSpPr>
          <p:cNvPr id="10" name="Title 3">
            <a:extLst>
              <a:ext uri="{FF2B5EF4-FFF2-40B4-BE49-F238E27FC236}">
                <a16:creationId xmlns:a16="http://schemas.microsoft.com/office/drawing/2014/main" id="{596D2A5D-4D63-47A3-B6C7-05341C63E504}"/>
              </a:ext>
            </a:extLst>
          </p:cNvPr>
          <p:cNvSpPr>
            <a:spLocks noGrp="1"/>
          </p:cNvSpPr>
          <p:nvPr>
            <p:ph type="title"/>
          </p:nvPr>
        </p:nvSpPr>
        <p:spPr>
          <a:xfrm>
            <a:off x="451428" y="381000"/>
            <a:ext cx="9753600" cy="79216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NEXT STEPS ON MORE MARTA ATLANTA</a:t>
            </a:r>
          </a:p>
        </p:txBody>
      </p:sp>
      <p:sp>
        <p:nvSpPr>
          <p:cNvPr id="4" name="TextBox 3">
            <a:extLst>
              <a:ext uri="{FF2B5EF4-FFF2-40B4-BE49-F238E27FC236}">
                <a16:creationId xmlns:a16="http://schemas.microsoft.com/office/drawing/2014/main" id="{E92AC554-EFAA-4ADF-8620-FAC9E6176A71}"/>
              </a:ext>
            </a:extLst>
          </p:cNvPr>
          <p:cNvSpPr txBox="1"/>
          <p:nvPr/>
        </p:nvSpPr>
        <p:spPr>
          <a:xfrm>
            <a:off x="451428" y="1139824"/>
            <a:ext cx="5479472" cy="4008790"/>
          </a:xfrm>
          <a:prstGeom prst="rect">
            <a:avLst/>
          </a:prstGeom>
          <a:noFill/>
        </p:spPr>
        <p:txBody>
          <a:bodyPr wrap="square" rtlCol="0">
            <a:spAutoFit/>
          </a:bodyPr>
          <a:lstStyle/>
          <a:p>
            <a:pPr marL="342900" indent="-342900">
              <a:spcBef>
                <a:spcPts val="0"/>
              </a:spcBef>
              <a:buClr>
                <a:schemeClr val="tx1"/>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Programming of projects</a:t>
            </a:r>
          </a:p>
          <a:p>
            <a:pPr marL="742950" lvl="1" indent="-285750">
              <a:spcBef>
                <a:spcPts val="0"/>
              </a:spcBef>
              <a:buClr>
                <a:schemeClr val="tx1"/>
              </a:buClr>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Schedule development</a:t>
            </a:r>
          </a:p>
          <a:p>
            <a:pPr marL="742950" lvl="1" indent="-285750">
              <a:spcBef>
                <a:spcPts val="0"/>
              </a:spcBef>
              <a:spcAft>
                <a:spcPts val="900"/>
              </a:spcAft>
              <a:buClr>
                <a:schemeClr val="tx1"/>
              </a:buClr>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Financial plan development</a:t>
            </a:r>
          </a:p>
          <a:p>
            <a:pPr marL="342900" indent="-342900">
              <a:spcBef>
                <a:spcPts val="0"/>
              </a:spcBef>
              <a:spcAft>
                <a:spcPts val="900"/>
              </a:spcAft>
              <a:buClr>
                <a:schemeClr val="tx1"/>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Continued public outreach and education activities</a:t>
            </a:r>
          </a:p>
          <a:p>
            <a:pPr marL="342900" indent="-342900">
              <a:spcBef>
                <a:spcPts val="0"/>
              </a:spcBef>
              <a:spcAft>
                <a:spcPts val="900"/>
              </a:spcAft>
              <a:buClr>
                <a:schemeClr val="tx1"/>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Process for intergovernmental cooperation on projects that are in both City of Atlanta and DeKalb County</a:t>
            </a:r>
          </a:p>
          <a:p>
            <a:pPr marL="342900" indent="-342900">
              <a:spcBef>
                <a:spcPts val="0"/>
              </a:spcBef>
              <a:spcAft>
                <a:spcPts val="900"/>
              </a:spcAft>
              <a:buClr>
                <a:schemeClr val="tx1"/>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Regular reporting to MARTA Board and Atlanta City Council</a:t>
            </a:r>
          </a:p>
        </p:txBody>
      </p:sp>
      <p:pic>
        <p:nvPicPr>
          <p:cNvPr id="5" name="Picture 4">
            <a:extLst>
              <a:ext uri="{FF2B5EF4-FFF2-40B4-BE49-F238E27FC236}">
                <a16:creationId xmlns:a16="http://schemas.microsoft.com/office/drawing/2014/main" id="{701033C7-28DA-423F-90D7-8CB496F2F10F}"/>
              </a:ext>
            </a:extLst>
          </p:cNvPr>
          <p:cNvPicPr>
            <a:picLocks noChangeAspect="1"/>
          </p:cNvPicPr>
          <p:nvPr/>
        </p:nvPicPr>
        <p:blipFill rotWithShape="1">
          <a:blip r:embed="rId3"/>
          <a:srcRect l="13126" r="2471"/>
          <a:stretch/>
        </p:blipFill>
        <p:spPr>
          <a:xfrm>
            <a:off x="7230918" y="1034592"/>
            <a:ext cx="3288146" cy="5257800"/>
          </a:xfrm>
          <a:prstGeom prst="rect">
            <a:avLst/>
          </a:prstGeom>
        </p:spPr>
      </p:pic>
    </p:spTree>
    <p:extLst>
      <p:ext uri="{BB962C8B-B14F-4D97-AF65-F5344CB8AC3E}">
        <p14:creationId xmlns:p14="http://schemas.microsoft.com/office/powerpoint/2010/main" val="202604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655214" y="6448427"/>
            <a:ext cx="1143299" cy="180974"/>
          </a:xfrm>
        </p:spPr>
        <p:txBody>
          <a:bodyPr/>
          <a:lstStyle/>
          <a:p>
            <a:fld id="{F36C87F6-986D-49E6-AF40-1B3A1EE8064D}" type="slidenum">
              <a:rPr lang="en-US" smtClean="0"/>
              <a:t>22</a:t>
            </a:fld>
            <a:endParaRPr lang="en-US" dirty="0"/>
          </a:p>
        </p:txBody>
      </p:sp>
      <p:sp>
        <p:nvSpPr>
          <p:cNvPr id="10" name="Title 3">
            <a:extLst>
              <a:ext uri="{FF2B5EF4-FFF2-40B4-BE49-F238E27FC236}">
                <a16:creationId xmlns:a16="http://schemas.microsoft.com/office/drawing/2014/main" id="{596D2A5D-4D63-47A3-B6C7-05341C63E504}"/>
              </a:ext>
            </a:extLst>
          </p:cNvPr>
          <p:cNvSpPr>
            <a:spLocks noGrp="1"/>
          </p:cNvSpPr>
          <p:nvPr>
            <p:ph type="title"/>
          </p:nvPr>
        </p:nvSpPr>
        <p:spPr>
          <a:xfrm>
            <a:off x="451428" y="381000"/>
            <a:ext cx="9753600" cy="79216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Stay Connected</a:t>
            </a:r>
          </a:p>
        </p:txBody>
      </p:sp>
      <p:sp>
        <p:nvSpPr>
          <p:cNvPr id="11" name="Content Placeholder 2">
            <a:extLst>
              <a:ext uri="{FF2B5EF4-FFF2-40B4-BE49-F238E27FC236}">
                <a16:creationId xmlns:a16="http://schemas.microsoft.com/office/drawing/2014/main" id="{C46F730F-37F4-4B66-A67B-0E24C9DFCE5E}"/>
              </a:ext>
            </a:extLst>
          </p:cNvPr>
          <p:cNvSpPr>
            <a:spLocks noGrp="1"/>
          </p:cNvSpPr>
          <p:nvPr>
            <p:ph idx="1"/>
          </p:nvPr>
        </p:nvSpPr>
        <p:spPr>
          <a:xfrm>
            <a:off x="387120" y="3801945"/>
            <a:ext cx="7037137" cy="1795620"/>
          </a:xfrm>
        </p:spPr>
        <p:txBody>
          <a:bodyPr>
            <a:normAutofit/>
          </a:bodyPr>
          <a:lstStyle/>
          <a:p>
            <a:pPr marL="45720" indent="0">
              <a:spcBef>
                <a:spcPts val="3600"/>
              </a:spcBef>
              <a:buNone/>
            </a:pPr>
            <a:r>
              <a:rPr lang="en-US" sz="2600" dirty="0">
                <a:latin typeface="Calibri Light" panose="020F0302020204030204" pitchFamily="34" charset="0"/>
                <a:cs typeface="Calibri Light" panose="020F0302020204030204" pitchFamily="34" charset="0"/>
              </a:rPr>
              <a:t>Visit </a:t>
            </a:r>
            <a:r>
              <a:rPr lang="en-US" sz="2600" b="1" dirty="0">
                <a:latin typeface=" calibri"/>
              </a:rPr>
              <a:t>www.itsmarta.com/moremarta ...</a:t>
            </a:r>
          </a:p>
          <a:p>
            <a:pPr marL="548640">
              <a:spcBef>
                <a:spcPts val="900"/>
              </a:spcBef>
            </a:pPr>
            <a:r>
              <a:rPr lang="en-US" sz="2200" dirty="0">
                <a:latin typeface="Calibri Light" panose="020F0302020204030204" pitchFamily="34" charset="0"/>
                <a:cs typeface="Calibri Light" panose="020F0302020204030204" pitchFamily="34" charset="0"/>
              </a:rPr>
              <a:t>To learn more about More MARTA Atlanta</a:t>
            </a:r>
            <a:endParaRPr lang="en-US" sz="2200" b="1" dirty="0">
              <a:latin typeface=" calibri"/>
            </a:endParaRPr>
          </a:p>
          <a:p>
            <a:pPr marL="548640">
              <a:spcBef>
                <a:spcPts val="900"/>
              </a:spcBef>
            </a:pPr>
            <a:r>
              <a:rPr lang="en-US" sz="2200" dirty="0">
                <a:latin typeface="Calibri Light" panose="020F0302020204030204" pitchFamily="34" charset="0"/>
                <a:cs typeface="Calibri Light" panose="020F0302020204030204" pitchFamily="34" charset="0"/>
              </a:rPr>
              <a:t>To subscribe to our More MARTA for You newsletter</a:t>
            </a:r>
            <a:endParaRPr lang="en-US" sz="2200" dirty="0">
              <a:latin typeface=" calibri"/>
            </a:endParaRPr>
          </a:p>
          <a:p>
            <a:pPr marL="548640">
              <a:spcBef>
                <a:spcPts val="900"/>
              </a:spcBef>
            </a:pPr>
            <a:r>
              <a:rPr lang="en-US" sz="2200" dirty="0">
                <a:latin typeface="Calibri Light" panose="020F0302020204030204" pitchFamily="34" charset="0"/>
                <a:cs typeface="Calibri Light" panose="020F0302020204030204" pitchFamily="34" charset="0"/>
              </a:rPr>
              <a:t>To contact us via email or phone</a:t>
            </a:r>
            <a:endParaRPr lang="en-US" sz="2200" b="1"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E576783F-AAF6-4EB0-A826-6CBFE330E4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0932" y="1841733"/>
            <a:ext cx="1083549" cy="1083549"/>
          </a:xfrm>
          <a:prstGeom prst="rect">
            <a:avLst/>
          </a:prstGeom>
        </p:spPr>
      </p:pic>
      <p:sp>
        <p:nvSpPr>
          <p:cNvPr id="13" name="TextBox 12">
            <a:extLst>
              <a:ext uri="{FF2B5EF4-FFF2-40B4-BE49-F238E27FC236}">
                <a16:creationId xmlns:a16="http://schemas.microsoft.com/office/drawing/2014/main" id="{4E9ACA03-04BB-432E-AFA4-043D876C228B}"/>
              </a:ext>
            </a:extLst>
          </p:cNvPr>
          <p:cNvSpPr txBox="1"/>
          <p:nvPr/>
        </p:nvSpPr>
        <p:spPr>
          <a:xfrm>
            <a:off x="387121" y="3077682"/>
            <a:ext cx="2575122" cy="397032"/>
          </a:xfrm>
          <a:prstGeom prst="rect">
            <a:avLst/>
          </a:prstGeom>
          <a:noFill/>
        </p:spPr>
        <p:txBody>
          <a:bodyPr wrap="square" rtlCol="0">
            <a:spAutoFit/>
          </a:bodyPr>
          <a:lstStyle/>
          <a:p>
            <a:pPr>
              <a:lnSpc>
                <a:spcPct val="90000"/>
              </a:lnSpc>
            </a:pPr>
            <a:r>
              <a:rPr lang="en-US" sz="2200" b="1" dirty="0">
                <a:solidFill>
                  <a:srgbClr val="0091C4"/>
                </a:solidFill>
                <a:latin typeface=" calibri"/>
              </a:rPr>
              <a:t>@MARTASERVICE</a:t>
            </a:r>
          </a:p>
        </p:txBody>
      </p:sp>
      <p:sp>
        <p:nvSpPr>
          <p:cNvPr id="14" name="TextBox 13">
            <a:extLst>
              <a:ext uri="{FF2B5EF4-FFF2-40B4-BE49-F238E27FC236}">
                <a16:creationId xmlns:a16="http://schemas.microsoft.com/office/drawing/2014/main" id="{4FDE749F-CBED-4C80-A3DF-F91DF393734F}"/>
              </a:ext>
            </a:extLst>
          </p:cNvPr>
          <p:cNvSpPr txBox="1"/>
          <p:nvPr/>
        </p:nvSpPr>
        <p:spPr>
          <a:xfrm>
            <a:off x="2837516" y="3077682"/>
            <a:ext cx="2464072" cy="397032"/>
          </a:xfrm>
          <a:prstGeom prst="rect">
            <a:avLst/>
          </a:prstGeom>
          <a:noFill/>
        </p:spPr>
        <p:txBody>
          <a:bodyPr wrap="square" rtlCol="0">
            <a:spAutoFit/>
          </a:bodyPr>
          <a:lstStyle/>
          <a:p>
            <a:pPr>
              <a:lnSpc>
                <a:spcPct val="90000"/>
              </a:lnSpc>
            </a:pPr>
            <a:r>
              <a:rPr lang="en-US" sz="2200" b="1" dirty="0">
                <a:solidFill>
                  <a:srgbClr val="0091C4"/>
                </a:solidFill>
                <a:latin typeface=" calibri"/>
              </a:rPr>
              <a:t>/</a:t>
            </a:r>
            <a:r>
              <a:rPr lang="en-US" sz="2200" b="1" dirty="0" err="1">
                <a:solidFill>
                  <a:srgbClr val="0091C4"/>
                </a:solidFill>
                <a:latin typeface=" calibri"/>
              </a:rPr>
              <a:t>MARTAtransit</a:t>
            </a:r>
            <a:endParaRPr lang="en-US" sz="2200" b="1" dirty="0">
              <a:solidFill>
                <a:srgbClr val="0091C4"/>
              </a:solidFill>
              <a:latin typeface=" calibri"/>
            </a:endParaRPr>
          </a:p>
        </p:txBody>
      </p:sp>
      <p:sp>
        <p:nvSpPr>
          <p:cNvPr id="15" name="TextBox 14">
            <a:extLst>
              <a:ext uri="{FF2B5EF4-FFF2-40B4-BE49-F238E27FC236}">
                <a16:creationId xmlns:a16="http://schemas.microsoft.com/office/drawing/2014/main" id="{C95826A9-4A89-4508-AE94-939B31B665ED}"/>
              </a:ext>
            </a:extLst>
          </p:cNvPr>
          <p:cNvSpPr txBox="1"/>
          <p:nvPr/>
        </p:nvSpPr>
        <p:spPr>
          <a:xfrm>
            <a:off x="4990622" y="3051755"/>
            <a:ext cx="2514600" cy="412934"/>
          </a:xfrm>
          <a:prstGeom prst="rect">
            <a:avLst/>
          </a:prstGeom>
          <a:noFill/>
        </p:spPr>
        <p:txBody>
          <a:bodyPr wrap="square" rtlCol="0">
            <a:spAutoFit/>
          </a:bodyPr>
          <a:lstStyle/>
          <a:p>
            <a:pPr>
              <a:lnSpc>
                <a:spcPts val="2500"/>
              </a:lnSpc>
            </a:pPr>
            <a:r>
              <a:rPr lang="en-US" sz="2200" b="1" dirty="0">
                <a:solidFill>
                  <a:srgbClr val="0091C4"/>
                </a:solidFill>
                <a:latin typeface=" calibri"/>
              </a:rPr>
              <a:t>@</a:t>
            </a:r>
            <a:r>
              <a:rPr lang="en-US" sz="2200" b="1" dirty="0" err="1">
                <a:solidFill>
                  <a:srgbClr val="0091C4"/>
                </a:solidFill>
                <a:latin typeface=" calibri"/>
              </a:rPr>
              <a:t>marta_explorer</a:t>
            </a:r>
            <a:endParaRPr lang="en-US" sz="2200" b="1" dirty="0">
              <a:solidFill>
                <a:srgbClr val="0091C4"/>
              </a:solidFill>
              <a:latin typeface=" calibri"/>
            </a:endParaRPr>
          </a:p>
        </p:txBody>
      </p:sp>
      <p:pic>
        <p:nvPicPr>
          <p:cNvPr id="16" name="Picture 15">
            <a:extLst>
              <a:ext uri="{FF2B5EF4-FFF2-40B4-BE49-F238E27FC236}">
                <a16:creationId xmlns:a16="http://schemas.microsoft.com/office/drawing/2014/main" id="{AF00516D-3D86-4D61-A583-3458DAD71B8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26043" y="1835500"/>
            <a:ext cx="1096013" cy="1096013"/>
          </a:xfrm>
          <a:prstGeom prst="rect">
            <a:avLst/>
          </a:prstGeom>
        </p:spPr>
      </p:pic>
      <p:pic>
        <p:nvPicPr>
          <p:cNvPr id="17" name="Picture 16">
            <a:extLst>
              <a:ext uri="{FF2B5EF4-FFF2-40B4-BE49-F238E27FC236}">
                <a16:creationId xmlns:a16="http://schemas.microsoft.com/office/drawing/2014/main" id="{A507B0F0-FFDA-424B-B186-ED7DE6ED1EC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0599" y="1841732"/>
            <a:ext cx="1155947" cy="1155947"/>
          </a:xfrm>
          <a:prstGeom prst="rect">
            <a:avLst/>
          </a:prstGeom>
        </p:spPr>
      </p:pic>
      <p:sp>
        <p:nvSpPr>
          <p:cNvPr id="19" name="TextBox 18">
            <a:extLst>
              <a:ext uri="{FF2B5EF4-FFF2-40B4-BE49-F238E27FC236}">
                <a16:creationId xmlns:a16="http://schemas.microsoft.com/office/drawing/2014/main" id="{91D373FA-9093-4CCD-84FA-146115518F8E}"/>
              </a:ext>
            </a:extLst>
          </p:cNvPr>
          <p:cNvSpPr txBox="1"/>
          <p:nvPr/>
        </p:nvSpPr>
        <p:spPr>
          <a:xfrm>
            <a:off x="447642" y="1286997"/>
            <a:ext cx="5983302" cy="784830"/>
          </a:xfrm>
          <a:prstGeom prst="rect">
            <a:avLst/>
          </a:prstGeom>
          <a:noFill/>
        </p:spPr>
        <p:txBody>
          <a:bodyPr wrap="square" rtlCol="0">
            <a:spAutoFit/>
          </a:bodyPr>
          <a:lstStyle/>
          <a:p>
            <a:pPr>
              <a:lnSpc>
                <a:spcPct val="90000"/>
              </a:lnSpc>
            </a:pPr>
            <a:r>
              <a:rPr lang="en-US" sz="2600" dirty="0">
                <a:latin typeface="Calibri Light" panose="020F0302020204030204" pitchFamily="34" charset="0"/>
                <a:cs typeface="Calibri Light" panose="020F0302020204030204" pitchFamily="34" charset="0"/>
              </a:rPr>
              <a:t>Follow us on social media:</a:t>
            </a:r>
          </a:p>
          <a:p>
            <a:pPr>
              <a:lnSpc>
                <a:spcPct val="90000"/>
              </a:lnSpc>
            </a:pPr>
            <a:endParaRPr lang="en-US" sz="2400" dirty="0"/>
          </a:p>
        </p:txBody>
      </p:sp>
      <p:pic>
        <p:nvPicPr>
          <p:cNvPr id="25" name="Picture 24">
            <a:extLst>
              <a:ext uri="{FF2B5EF4-FFF2-40B4-BE49-F238E27FC236}">
                <a16:creationId xmlns:a16="http://schemas.microsoft.com/office/drawing/2014/main" id="{BFC7BD55-2B48-40E9-AB5C-E2DDB03E64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0254" y="2130804"/>
            <a:ext cx="2939309" cy="4727196"/>
          </a:xfrm>
          <a:prstGeom prst="rect">
            <a:avLst/>
          </a:prstGeom>
        </p:spPr>
      </p:pic>
      <p:pic>
        <p:nvPicPr>
          <p:cNvPr id="24" name="Content Placeholder 7">
            <a:extLst>
              <a:ext uri="{FF2B5EF4-FFF2-40B4-BE49-F238E27FC236}">
                <a16:creationId xmlns:a16="http://schemas.microsoft.com/office/drawing/2014/main" id="{05773F83-463E-41B8-8D86-E96F4D0C4F17}"/>
              </a:ext>
            </a:extLst>
          </p:cNvPr>
          <p:cNvPicPr>
            <a:picLocks noChangeAspect="1"/>
          </p:cNvPicPr>
          <p:nvPr/>
        </p:nvPicPr>
        <p:blipFill rotWithShape="1">
          <a:blip r:embed="rId7">
            <a:extLst>
              <a:ext uri="{28A0092B-C50C-407E-A947-70E740481C1C}">
                <a14:useLocalDpi xmlns:a14="http://schemas.microsoft.com/office/drawing/2010/main" val="0"/>
              </a:ext>
            </a:extLst>
          </a:blip>
          <a:srcRect l="4524" t="1929" r="15039" b="4999"/>
          <a:stretch/>
        </p:blipFill>
        <p:spPr>
          <a:xfrm>
            <a:off x="7540441" y="1835500"/>
            <a:ext cx="3692675" cy="5033341"/>
          </a:xfrm>
          <a:prstGeom prst="rect">
            <a:avLst/>
          </a:prstGeom>
          <a:solidFill>
            <a:srgbClr val="0091C4"/>
          </a:solidFill>
          <a:ln w="76200">
            <a:solidFill>
              <a:srgbClr val="0091C4"/>
            </a:solidFill>
          </a:ln>
        </p:spPr>
      </p:pic>
      <p:sp>
        <p:nvSpPr>
          <p:cNvPr id="3" name="Rectangle 2">
            <a:extLst>
              <a:ext uri="{FF2B5EF4-FFF2-40B4-BE49-F238E27FC236}">
                <a16:creationId xmlns:a16="http://schemas.microsoft.com/office/drawing/2014/main" id="{2D96819D-84AF-4AB7-AD15-4B51D529895F}"/>
              </a:ext>
            </a:extLst>
          </p:cNvPr>
          <p:cNvSpPr/>
          <p:nvPr/>
        </p:nvSpPr>
        <p:spPr>
          <a:xfrm>
            <a:off x="7391313" y="6868841"/>
            <a:ext cx="3952332" cy="284463"/>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2749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noGrp="1"/>
          </p:cNvSpPr>
          <p:nvPr>
            <p:ph type="title"/>
          </p:nvPr>
        </p:nvSpPr>
        <p:spPr>
          <a:prstGeom prst="rect">
            <a:avLst/>
          </a:prstGeom>
        </p:spPr>
        <p:txBody>
          <a:bodyPr>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r>
              <a:rPr lang="en-US" sz="2400" b="1" dirty="0"/>
              <a:t> </a:t>
            </a:r>
          </a:p>
          <a:p>
            <a:pPr marL="0" indent="0" algn="ctr">
              <a:buNone/>
              <a:defRPr/>
            </a:pPr>
            <a:endParaRPr lang="en-US" sz="2400" b="1" dirty="0">
              <a:latin typeface="Arial"/>
              <a:cs typeface="Arial"/>
            </a:endParaRPr>
          </a:p>
          <a:p>
            <a:pPr marL="0" indent="0" algn="ctr">
              <a:buNone/>
              <a:defRPr/>
            </a:pPr>
            <a:endParaRPr lang="en-US" sz="2400" b="1" dirty="0">
              <a:latin typeface="Arial"/>
              <a:cs typeface="Arial"/>
            </a:endParaRPr>
          </a:p>
          <a:p>
            <a:pPr eaLnBrk="1" hangingPunct="1">
              <a:buClr>
                <a:schemeClr val="tx1"/>
              </a:buClr>
              <a:buSzPct val="150000"/>
              <a:buFont typeface="Arial" charset="0"/>
              <a:buNone/>
              <a:defRPr/>
            </a:pPr>
            <a:endParaRPr lang="en-US" altLang="en-US" sz="2400" dirty="0">
              <a:latin typeface="Arial" charset="0"/>
              <a:ea typeface="ＭＳ Ｐゴシック" pitchFamily="34" charset="-128"/>
              <a:cs typeface="Arial" charset="0"/>
            </a:endParaRPr>
          </a:p>
          <a:p>
            <a:pPr eaLnBrk="1" hangingPunct="1">
              <a:buClr>
                <a:schemeClr val="tx1"/>
              </a:buClr>
              <a:buSzPct val="150000"/>
              <a:buFont typeface="Arial" charset="0"/>
              <a:buNone/>
              <a:defRPr/>
            </a:pPr>
            <a:endParaRPr lang="en-US" altLang="en-US" sz="1200" dirty="0">
              <a:latin typeface="Arial" charset="0"/>
              <a:ea typeface="ＭＳ Ｐゴシック" pitchFamily="34" charset="-128"/>
              <a:cs typeface="Arial" charset="0"/>
            </a:endParaRPr>
          </a:p>
          <a:p>
            <a:pPr marL="0" indent="0" eaLnBrk="1" hangingPunct="1">
              <a:buClr>
                <a:schemeClr val="tx1"/>
              </a:buClr>
              <a:buSzPct val="150000"/>
              <a:buNone/>
              <a:defRPr/>
            </a:pPr>
            <a:endParaRPr lang="en-US" altLang="en-US" sz="2700" b="1" dirty="0">
              <a:latin typeface="Arial" charset="0"/>
              <a:ea typeface="ＭＳ Ｐゴシック" pitchFamily="34" charset="-128"/>
              <a:cs typeface="Arial" charset="0"/>
            </a:endParaRPr>
          </a:p>
          <a:p>
            <a:pPr eaLnBrk="1" hangingPunct="1">
              <a:lnSpc>
                <a:spcPct val="130000"/>
              </a:lnSpc>
              <a:buClr>
                <a:schemeClr val="tx1"/>
              </a:buClr>
              <a:buSzPct val="150000"/>
              <a:buFont typeface="Arial" charset="0"/>
              <a:buNone/>
              <a:defRPr/>
            </a:pPr>
            <a:endParaRPr lang="en-US" altLang="en-US" sz="2400" dirty="0">
              <a:latin typeface="Arial" charset="0"/>
              <a:ea typeface="ＭＳ Ｐゴシック" pitchFamily="34" charset="-128"/>
              <a:cs typeface="Arial" charset="0"/>
            </a:endParaRPr>
          </a:p>
          <a:p>
            <a:pPr eaLnBrk="1" hangingPunct="1">
              <a:defRPr/>
            </a:pPr>
            <a:endParaRPr lang="en-US" altLang="en-US" dirty="0">
              <a:ea typeface="ＭＳ Ｐゴシック" pitchFamily="34" charset="-128"/>
              <a:cs typeface="Arial" charset="0"/>
            </a:endParaRPr>
          </a:p>
        </p:txBody>
      </p:sp>
      <p:sp>
        <p:nvSpPr>
          <p:cNvPr id="9" name="Content Placeholder 2"/>
          <p:cNvSpPr txBox="1">
            <a:spLocks/>
          </p:cNvSpPr>
          <p:nvPr/>
        </p:nvSpPr>
        <p:spPr>
          <a:xfrm>
            <a:off x="389813" y="4038951"/>
            <a:ext cx="11437603" cy="1957405"/>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endParaRPr lang="en-US" sz="2400" b="1" dirty="0">
              <a:latin typeface="Arial"/>
              <a:cs typeface="Arial"/>
            </a:endParaRPr>
          </a:p>
          <a:p>
            <a:pPr eaLnBrk="1" hangingPunct="1">
              <a:buClr>
                <a:schemeClr val="tx1"/>
              </a:buClr>
              <a:buSzPct val="150000"/>
              <a:buFont typeface="Arial" charset="0"/>
              <a:buNone/>
              <a:defRPr/>
            </a:pPr>
            <a:endParaRPr lang="en-US" altLang="en-US" sz="2400" dirty="0">
              <a:latin typeface="Arial" charset="0"/>
              <a:ea typeface="ＭＳ Ｐゴシック" pitchFamily="34" charset="-128"/>
              <a:cs typeface="Arial" charset="0"/>
            </a:endParaRPr>
          </a:p>
          <a:p>
            <a:pPr eaLnBrk="1" hangingPunct="1">
              <a:buClr>
                <a:schemeClr val="tx1"/>
              </a:buClr>
              <a:buSzPct val="150000"/>
              <a:buFont typeface="Arial" charset="0"/>
              <a:buNone/>
              <a:defRPr/>
            </a:pPr>
            <a:endParaRPr lang="en-US" altLang="en-US" sz="1200" dirty="0">
              <a:latin typeface="Arial" charset="0"/>
              <a:ea typeface="ＭＳ Ｐゴシック" pitchFamily="34" charset="-128"/>
              <a:cs typeface="Arial" charset="0"/>
            </a:endParaRPr>
          </a:p>
          <a:p>
            <a:pPr marL="0" indent="0" eaLnBrk="1" hangingPunct="1">
              <a:buClr>
                <a:schemeClr val="tx1"/>
              </a:buClr>
              <a:buSzPct val="150000"/>
              <a:buNone/>
              <a:defRPr/>
            </a:pPr>
            <a:endParaRPr lang="en-US" altLang="en-US" sz="2700" b="1" dirty="0">
              <a:latin typeface="Arial" charset="0"/>
              <a:ea typeface="ＭＳ Ｐゴシック" pitchFamily="34" charset="-128"/>
              <a:cs typeface="Arial" charset="0"/>
            </a:endParaRPr>
          </a:p>
          <a:p>
            <a:pPr eaLnBrk="1" hangingPunct="1">
              <a:lnSpc>
                <a:spcPct val="130000"/>
              </a:lnSpc>
              <a:buClr>
                <a:schemeClr val="tx1"/>
              </a:buClr>
              <a:buSzPct val="150000"/>
              <a:buFont typeface="Arial" charset="0"/>
              <a:buNone/>
              <a:defRPr/>
            </a:pPr>
            <a:endParaRPr lang="en-US" altLang="en-US" sz="2400" dirty="0">
              <a:latin typeface="Arial" charset="0"/>
              <a:ea typeface="ＭＳ Ｐゴシック" pitchFamily="34" charset="-128"/>
              <a:cs typeface="Arial" charset="0"/>
            </a:endParaRPr>
          </a:p>
          <a:p>
            <a:pPr eaLnBrk="1" hangingPunct="1">
              <a:defRPr/>
            </a:pPr>
            <a:endParaRPr lang="en-US" altLang="en-US" dirty="0">
              <a:ea typeface="ＭＳ Ｐゴシック" pitchFamily="34" charset="-128"/>
              <a:cs typeface="Arial" charset="0"/>
            </a:endParaRPr>
          </a:p>
        </p:txBody>
      </p:sp>
      <p:pic>
        <p:nvPicPr>
          <p:cNvPr id="3" name="Picture 2">
            <a:extLst>
              <a:ext uri="{FF2B5EF4-FFF2-40B4-BE49-F238E27FC236}">
                <a16:creationId xmlns:a16="http://schemas.microsoft.com/office/drawing/2014/main" id="{A7712130-8589-4417-AB2A-1CA47B42F330}"/>
              </a:ext>
            </a:extLst>
          </p:cNvPr>
          <p:cNvPicPr>
            <a:picLocks noChangeAspect="1"/>
          </p:cNvPicPr>
          <p:nvPr/>
        </p:nvPicPr>
        <p:blipFill rotWithShape="1">
          <a:blip r:embed="rId3">
            <a:extLst>
              <a:ext uri="{28A0092B-C50C-407E-A947-70E740481C1C}">
                <a14:useLocalDpi xmlns:a14="http://schemas.microsoft.com/office/drawing/2010/main" val="0"/>
              </a:ext>
            </a:extLst>
          </a:blip>
          <a:srcRect t="26818"/>
          <a:stretch/>
        </p:blipFill>
        <p:spPr>
          <a:xfrm>
            <a:off x="0" y="0"/>
            <a:ext cx="12192000" cy="5948216"/>
          </a:xfrm>
          <a:prstGeom prst="rect">
            <a:avLst/>
          </a:prstGeom>
        </p:spPr>
      </p:pic>
      <p:sp>
        <p:nvSpPr>
          <p:cNvPr id="11" name="Rectangle 10">
            <a:extLst>
              <a:ext uri="{FF2B5EF4-FFF2-40B4-BE49-F238E27FC236}">
                <a16:creationId xmlns:a16="http://schemas.microsoft.com/office/drawing/2014/main" id="{71FBC852-BB4D-4DD8-9D5C-13EE19972CDD}"/>
              </a:ext>
            </a:extLst>
          </p:cNvPr>
          <p:cNvSpPr/>
          <p:nvPr/>
        </p:nvSpPr>
        <p:spPr>
          <a:xfrm>
            <a:off x="0" y="-2"/>
            <a:ext cx="12192000" cy="1155709"/>
          </a:xfrm>
          <a:prstGeom prst="rect">
            <a:avLst/>
          </a:prstGeom>
          <a:solidFill>
            <a:srgbClr val="0070C0">
              <a:alpha val="81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13" name="Title 1">
            <a:extLst>
              <a:ext uri="{FF2B5EF4-FFF2-40B4-BE49-F238E27FC236}">
                <a16:creationId xmlns:a16="http://schemas.microsoft.com/office/drawing/2014/main" id="{C6CADCEC-5597-4AEF-8FCA-960DB179BDAB}"/>
              </a:ext>
            </a:extLst>
          </p:cNvPr>
          <p:cNvSpPr txBox="1">
            <a:spLocks/>
          </p:cNvSpPr>
          <p:nvPr/>
        </p:nvSpPr>
        <p:spPr>
          <a:xfrm>
            <a:off x="353538" y="-427707"/>
            <a:ext cx="11670898" cy="14674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ct val="80000"/>
              </a:lnSpc>
              <a:spcAft>
                <a:spcPts val="400"/>
              </a:spcAft>
            </a:pPr>
            <a:r>
              <a:rPr lang="en-US" sz="5800" cap="none" spc="-100" dirty="0">
                <a:solidFill>
                  <a:schemeClr val="bg1"/>
                </a:solidFill>
                <a:latin typeface="Calibri" panose="020F0502020204030204" pitchFamily="34" charset="0"/>
                <a:cs typeface="Calibri" panose="020F0502020204030204" pitchFamily="34" charset="0"/>
              </a:rPr>
              <a:t>Thank you!</a:t>
            </a:r>
            <a:endParaRPr lang="en-US" sz="5800" spc="-100" dirty="0">
              <a:solidFill>
                <a:schemeClr val="bg1"/>
              </a:solidFill>
              <a:latin typeface=" calibri"/>
              <a:cs typeface="Calibri" panose="020F0502020204030204" pitchFamily="34" charset="0"/>
            </a:endParaRPr>
          </a:p>
        </p:txBody>
      </p:sp>
      <p:sp>
        <p:nvSpPr>
          <p:cNvPr id="10" name="TextBox 9">
            <a:extLst>
              <a:ext uri="{FF2B5EF4-FFF2-40B4-BE49-F238E27FC236}">
                <a16:creationId xmlns:a16="http://schemas.microsoft.com/office/drawing/2014/main" id="{6505E2B3-53CB-4A0F-AC5E-0F8BA82F5D98}"/>
              </a:ext>
            </a:extLst>
          </p:cNvPr>
          <p:cNvSpPr txBox="1"/>
          <p:nvPr/>
        </p:nvSpPr>
        <p:spPr>
          <a:xfrm>
            <a:off x="4759288" y="6090423"/>
            <a:ext cx="7125666" cy="683264"/>
          </a:xfrm>
          <a:prstGeom prst="rect">
            <a:avLst/>
          </a:prstGeom>
          <a:noFill/>
        </p:spPr>
        <p:txBody>
          <a:bodyPr wrap="square" rtlCol="0">
            <a:spAutoFit/>
          </a:bodyPr>
          <a:lstStyle/>
          <a:p>
            <a:pPr algn="r">
              <a:lnSpc>
                <a:spcPct val="80000"/>
              </a:lnSpc>
            </a:pPr>
            <a:r>
              <a:rPr lang="en-US" sz="3000" cap="all" dirty="0">
                <a:latin typeface=" calibri"/>
                <a:cs typeface="Calibri" panose="020F0502020204030204" pitchFamily="34" charset="0"/>
              </a:rPr>
              <a:t>COMMUNITY MEETING – SOUTHEAST</a:t>
            </a:r>
            <a:endParaRPr lang="en-US" sz="3000" cap="all" dirty="0">
              <a:highlight>
                <a:srgbClr val="FFFF00"/>
              </a:highlight>
              <a:latin typeface=" calibri"/>
              <a:cs typeface="Calibri" panose="020F0502020204030204" pitchFamily="34" charset="0"/>
            </a:endParaRPr>
          </a:p>
          <a:p>
            <a:pPr algn="r">
              <a:lnSpc>
                <a:spcPct val="80000"/>
              </a:lnSpc>
            </a:pPr>
            <a:r>
              <a:rPr lang="en-US" dirty="0" err="1">
                <a:latin typeface=" calibri"/>
                <a:cs typeface="Calibri" panose="020F0502020204030204" pitchFamily="34" charset="0"/>
              </a:rPr>
              <a:t>Ehren</a:t>
            </a:r>
            <a:r>
              <a:rPr lang="en-US" dirty="0">
                <a:latin typeface=" calibri"/>
                <a:cs typeface="Calibri" panose="020F0502020204030204" pitchFamily="34" charset="0"/>
              </a:rPr>
              <a:t> Bingaman, More MARTA Atlanta  </a:t>
            </a:r>
            <a:r>
              <a:rPr lang="en-US" cap="all" dirty="0">
                <a:latin typeface=" calibri"/>
                <a:cs typeface="Calibri" panose="020F0502020204030204" pitchFamily="34" charset="0"/>
              </a:rPr>
              <a:t>|  </a:t>
            </a:r>
            <a:r>
              <a:rPr lang="en-US" dirty="0">
                <a:latin typeface=" calibri"/>
                <a:cs typeface="Calibri" panose="020F0502020204030204" pitchFamily="34" charset="0"/>
              </a:rPr>
              <a:t>Nov. 27, </a:t>
            </a:r>
            <a:r>
              <a:rPr lang="en-US" cap="all" dirty="0">
                <a:latin typeface=" calibri"/>
                <a:cs typeface="Calibri" panose="020F0502020204030204" pitchFamily="34" charset="0"/>
              </a:rPr>
              <a:t>2018</a:t>
            </a:r>
            <a:endParaRPr lang="en-US" cap="all" dirty="0"/>
          </a:p>
        </p:txBody>
      </p:sp>
    </p:spTree>
    <p:extLst>
      <p:ext uri="{BB962C8B-B14F-4D97-AF65-F5344CB8AC3E}">
        <p14:creationId xmlns:p14="http://schemas.microsoft.com/office/powerpoint/2010/main" val="120142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1032840-4B13-44DA-9D44-E062120B6D9F}"/>
              </a:ext>
            </a:extLst>
          </p:cNvPr>
          <p:cNvSpPr>
            <a:spLocks noGrp="1"/>
          </p:cNvSpPr>
          <p:nvPr>
            <p:ph type="sldNum" sz="quarter" idx="12"/>
          </p:nvPr>
        </p:nvSpPr>
        <p:spPr/>
        <p:txBody>
          <a:bodyPr/>
          <a:lstStyle/>
          <a:p>
            <a:fld id="{F36C87F6-986D-49E6-AF40-1B3A1EE8064D}" type="slidenum">
              <a:rPr lang="en-US" smtClean="0"/>
              <a:t>3</a:t>
            </a:fld>
            <a:endParaRPr lang="en-US" dirty="0"/>
          </a:p>
        </p:txBody>
      </p:sp>
      <p:sp>
        <p:nvSpPr>
          <p:cNvPr id="7" name="Title 3">
            <a:extLst>
              <a:ext uri="{FF2B5EF4-FFF2-40B4-BE49-F238E27FC236}">
                <a16:creationId xmlns:a16="http://schemas.microsoft.com/office/drawing/2014/main" id="{C616A612-AE64-472E-8E2A-8AA1DB8288A8}"/>
              </a:ext>
            </a:extLst>
          </p:cNvPr>
          <p:cNvSpPr>
            <a:spLocks noGrp="1"/>
          </p:cNvSpPr>
          <p:nvPr>
            <p:ph type="title"/>
          </p:nvPr>
        </p:nvSpPr>
        <p:spPr>
          <a:xfrm>
            <a:off x="361741" y="367863"/>
            <a:ext cx="10862267" cy="79216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MORE MARTA ATLANTA: A QUICK SUMMARY</a:t>
            </a:r>
          </a:p>
        </p:txBody>
      </p:sp>
      <p:sp>
        <p:nvSpPr>
          <p:cNvPr id="8" name="Content Placeholder 4">
            <a:extLst>
              <a:ext uri="{FF2B5EF4-FFF2-40B4-BE49-F238E27FC236}">
                <a16:creationId xmlns:a16="http://schemas.microsoft.com/office/drawing/2014/main" id="{1E790104-849C-4EE8-A57E-ADE8D0FDEB82}"/>
              </a:ext>
            </a:extLst>
          </p:cNvPr>
          <p:cNvSpPr>
            <a:spLocks noGrp="1"/>
          </p:cNvSpPr>
          <p:nvPr>
            <p:ph idx="1"/>
          </p:nvPr>
        </p:nvSpPr>
        <p:spPr>
          <a:xfrm>
            <a:off x="8262171" y="3819918"/>
            <a:ext cx="3666373" cy="2024161"/>
          </a:xfrm>
        </p:spPr>
        <p:txBody>
          <a:bodyPr>
            <a:noAutofit/>
          </a:bodyPr>
          <a:lstStyle/>
          <a:p>
            <a:pPr marL="182880" indent="-182880">
              <a:lnSpc>
                <a:spcPts val="2600"/>
              </a:lnSpc>
              <a:spcBef>
                <a:spcPts val="0"/>
              </a:spcBef>
              <a:spcAft>
                <a:spcPts val="500"/>
              </a:spcAft>
              <a:buSzPct val="100000"/>
            </a:pPr>
            <a:r>
              <a:rPr lang="en-US" dirty="0">
                <a:latin typeface="Calibri Light" panose="020F0302020204030204" pitchFamily="34" charset="0"/>
                <a:cs typeface="Calibri Light" panose="020F0302020204030204" pitchFamily="34" charset="0"/>
              </a:rPr>
              <a:t>Paid for by a half-penny sales tax passed in 2016</a:t>
            </a:r>
          </a:p>
          <a:p>
            <a:pPr marL="182880" indent="-182880">
              <a:lnSpc>
                <a:spcPts val="2600"/>
              </a:lnSpc>
              <a:spcBef>
                <a:spcPts val="800"/>
              </a:spcBef>
              <a:spcAft>
                <a:spcPts val="600"/>
              </a:spcAft>
              <a:buSzPct val="100000"/>
            </a:pPr>
            <a:r>
              <a:rPr lang="en-US" dirty="0">
                <a:latin typeface="Calibri Light" panose="020F0302020204030204" pitchFamily="34" charset="0"/>
                <a:cs typeface="Calibri Light" panose="020F0302020204030204" pitchFamily="34" charset="0"/>
              </a:rPr>
              <a:t>Federal and private funds will be sought to advance and expand key projects</a:t>
            </a:r>
          </a:p>
        </p:txBody>
      </p:sp>
      <p:sp>
        <p:nvSpPr>
          <p:cNvPr id="9" name="Rectangle 8">
            <a:extLst>
              <a:ext uri="{FF2B5EF4-FFF2-40B4-BE49-F238E27FC236}">
                <a16:creationId xmlns:a16="http://schemas.microsoft.com/office/drawing/2014/main" id="{EBDFA6B5-1980-4374-81F5-B508BBADD0F8}"/>
              </a:ext>
            </a:extLst>
          </p:cNvPr>
          <p:cNvSpPr/>
          <p:nvPr/>
        </p:nvSpPr>
        <p:spPr>
          <a:xfrm>
            <a:off x="361740" y="3851978"/>
            <a:ext cx="3878671" cy="1887696"/>
          </a:xfrm>
          <a:prstGeom prst="rect">
            <a:avLst/>
          </a:prstGeom>
        </p:spPr>
        <p:txBody>
          <a:bodyPr wrap="square">
            <a:spAutoFit/>
          </a:bodyPr>
          <a:lstStyle/>
          <a:p>
            <a:pPr marL="182880" indent="-182880">
              <a:lnSpc>
                <a:spcPts val="2700"/>
              </a:lnSpc>
              <a:spcAft>
                <a:spcPts val="500"/>
              </a:spcAft>
              <a:buClr>
                <a:schemeClr val="tx1"/>
              </a:buClr>
              <a:buFont typeface="Arial" panose="020B0604020202020204" pitchFamily="34" charset="0"/>
              <a:buChar char="•"/>
            </a:pPr>
            <a:r>
              <a:rPr lang="en-US" sz="2400" b="1" spc="-5" dirty="0">
                <a:latin typeface=" calibri"/>
                <a:cs typeface="Calibri Light" panose="020F0302020204030204" pitchFamily="34" charset="0"/>
              </a:rPr>
              <a:t>$2.7 billion </a:t>
            </a:r>
            <a:r>
              <a:rPr lang="en-US" sz="2400" spc="-5" dirty="0">
                <a:solidFill>
                  <a:srgbClr val="535353"/>
                </a:solidFill>
                <a:latin typeface="Calibri Light" panose="020F0302020204030204" pitchFamily="34" charset="0"/>
                <a:cs typeface="Calibri Light" panose="020F0302020204030204" pitchFamily="34" charset="0"/>
              </a:rPr>
              <a:t>investment </a:t>
            </a:r>
            <a:br>
              <a:rPr lang="en-US" sz="2400" spc="-5" dirty="0">
                <a:solidFill>
                  <a:srgbClr val="535353"/>
                </a:solidFill>
                <a:latin typeface="Calibri Light" panose="020F0302020204030204" pitchFamily="34" charset="0"/>
                <a:cs typeface="Calibri Light" panose="020F0302020204030204" pitchFamily="34" charset="0"/>
              </a:rPr>
            </a:br>
            <a:r>
              <a:rPr lang="en-US" sz="2400" spc="-5" dirty="0">
                <a:solidFill>
                  <a:srgbClr val="535353"/>
                </a:solidFill>
                <a:latin typeface="Calibri Light" panose="020F0302020204030204" pitchFamily="34" charset="0"/>
                <a:cs typeface="Calibri Light" panose="020F0302020204030204" pitchFamily="34" charset="0"/>
              </a:rPr>
              <a:t>in transit expansion and upgrades over four decades</a:t>
            </a:r>
          </a:p>
          <a:p>
            <a:pPr marL="182880" indent="-182880">
              <a:lnSpc>
                <a:spcPts val="2700"/>
              </a:lnSpc>
              <a:buClr>
                <a:schemeClr val="tx1"/>
              </a:buClr>
              <a:buFont typeface="Arial" panose="020B0604020202020204" pitchFamily="34" charset="0"/>
              <a:buChar char="•"/>
            </a:pPr>
            <a:r>
              <a:rPr lang="en-US" sz="2400" spc="-5" dirty="0">
                <a:solidFill>
                  <a:srgbClr val="535353"/>
                </a:solidFill>
                <a:latin typeface="Calibri Light" panose="020F0302020204030204" pitchFamily="34" charset="0"/>
                <a:cs typeface="Calibri Light" panose="020F0302020204030204" pitchFamily="34" charset="0"/>
              </a:rPr>
              <a:t>A partnership between MARTA and City of Atlanta</a:t>
            </a:r>
            <a:endParaRPr lang="en-US" sz="2400" dirty="0">
              <a:solidFill>
                <a:srgbClr val="535353"/>
              </a:solidFill>
              <a:latin typeface="Calibri Light" panose="020F030202020403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2DA7C469-31E5-4CC7-862A-11BAE9F3F4FA}"/>
              </a:ext>
            </a:extLst>
          </p:cNvPr>
          <p:cNvSpPr txBox="1"/>
          <p:nvPr/>
        </p:nvSpPr>
        <p:spPr>
          <a:xfrm>
            <a:off x="382515" y="3312087"/>
            <a:ext cx="3296609" cy="507831"/>
          </a:xfrm>
          <a:prstGeom prst="rect">
            <a:avLst/>
          </a:prstGeom>
          <a:noFill/>
        </p:spPr>
        <p:txBody>
          <a:bodyPr wrap="square" rtlCol="0">
            <a:spAutoFit/>
          </a:bodyPr>
          <a:lstStyle/>
          <a:p>
            <a:pPr>
              <a:lnSpc>
                <a:spcPct val="90000"/>
              </a:lnSpc>
            </a:pPr>
            <a:r>
              <a:rPr lang="en-US" sz="3000" b="1" dirty="0">
                <a:solidFill>
                  <a:srgbClr val="0091C4"/>
                </a:solidFill>
                <a:latin typeface=" calibri"/>
              </a:rPr>
              <a:t>What is it?</a:t>
            </a:r>
          </a:p>
        </p:txBody>
      </p:sp>
      <p:pic>
        <p:nvPicPr>
          <p:cNvPr id="12" name="Picture 11">
            <a:extLst>
              <a:ext uri="{FF2B5EF4-FFF2-40B4-BE49-F238E27FC236}">
                <a16:creationId xmlns:a16="http://schemas.microsoft.com/office/drawing/2014/main" id="{B87E2935-284B-4ED9-9891-6ACDE58B9A07}"/>
              </a:ext>
            </a:extLst>
          </p:cNvPr>
          <p:cNvPicPr>
            <a:picLocks noChangeAspect="1"/>
          </p:cNvPicPr>
          <p:nvPr/>
        </p:nvPicPr>
        <p:blipFill rotWithShape="1">
          <a:blip r:embed="rId3">
            <a:extLst>
              <a:ext uri="{28A0092B-C50C-407E-A947-70E740481C1C}">
                <a14:useLocalDpi xmlns:a14="http://schemas.microsoft.com/office/drawing/2010/main" val="0"/>
              </a:ext>
            </a:extLst>
          </a:blip>
          <a:srcRect b="10766"/>
          <a:stretch/>
        </p:blipFill>
        <p:spPr>
          <a:xfrm>
            <a:off x="825643" y="1404790"/>
            <a:ext cx="2258390" cy="2015252"/>
          </a:xfrm>
          <a:prstGeom prst="rect">
            <a:avLst/>
          </a:prstGeom>
        </p:spPr>
      </p:pic>
      <p:sp>
        <p:nvSpPr>
          <p:cNvPr id="14" name="TextBox 13">
            <a:extLst>
              <a:ext uri="{FF2B5EF4-FFF2-40B4-BE49-F238E27FC236}">
                <a16:creationId xmlns:a16="http://schemas.microsoft.com/office/drawing/2014/main" id="{FCE4348F-B6BD-4B25-B0C8-13D9DACA269D}"/>
              </a:ext>
            </a:extLst>
          </p:cNvPr>
          <p:cNvSpPr txBox="1"/>
          <p:nvPr/>
        </p:nvSpPr>
        <p:spPr>
          <a:xfrm>
            <a:off x="4270556" y="3320208"/>
            <a:ext cx="3159633" cy="507831"/>
          </a:xfrm>
          <a:prstGeom prst="rect">
            <a:avLst/>
          </a:prstGeom>
          <a:noFill/>
        </p:spPr>
        <p:txBody>
          <a:bodyPr wrap="square" rtlCol="0">
            <a:spAutoFit/>
          </a:bodyPr>
          <a:lstStyle/>
          <a:p>
            <a:pPr>
              <a:lnSpc>
                <a:spcPct val="90000"/>
              </a:lnSpc>
            </a:pPr>
            <a:r>
              <a:rPr lang="en-US" sz="3000" b="1" dirty="0">
                <a:solidFill>
                  <a:srgbClr val="0091C4"/>
                </a:solidFill>
                <a:latin typeface=" calibri"/>
              </a:rPr>
              <a:t>What will it do?</a:t>
            </a:r>
          </a:p>
        </p:txBody>
      </p:sp>
      <p:sp>
        <p:nvSpPr>
          <p:cNvPr id="16" name="Rectangle 15">
            <a:extLst>
              <a:ext uri="{FF2B5EF4-FFF2-40B4-BE49-F238E27FC236}">
                <a16:creationId xmlns:a16="http://schemas.microsoft.com/office/drawing/2014/main" id="{968456CC-BE91-4515-8225-11BD4C9EB740}"/>
              </a:ext>
            </a:extLst>
          </p:cNvPr>
          <p:cNvSpPr/>
          <p:nvPr/>
        </p:nvSpPr>
        <p:spPr>
          <a:xfrm>
            <a:off x="4270556" y="3851978"/>
            <a:ext cx="3814709" cy="1887696"/>
          </a:xfrm>
          <a:prstGeom prst="rect">
            <a:avLst/>
          </a:prstGeom>
        </p:spPr>
        <p:txBody>
          <a:bodyPr wrap="square">
            <a:spAutoFit/>
          </a:bodyPr>
          <a:lstStyle/>
          <a:p>
            <a:pPr marL="182880" indent="-182880">
              <a:lnSpc>
                <a:spcPts val="2600"/>
              </a:lnSpc>
              <a:spcAft>
                <a:spcPts val="500"/>
              </a:spcAft>
              <a:buFont typeface="Arial" panose="020B0604020202020204" pitchFamily="34" charset="0"/>
              <a:buChar char="•"/>
            </a:pPr>
            <a:r>
              <a:rPr lang="en-US" sz="2400" dirty="0">
                <a:solidFill>
                  <a:srgbClr val="535353"/>
                </a:solidFill>
                <a:latin typeface="Calibri Light" panose="020F0302020204030204" pitchFamily="34" charset="0"/>
                <a:cs typeface="Calibri Light" panose="020F0302020204030204" pitchFamily="34" charset="0"/>
              </a:rPr>
              <a:t>Expands accessibility, connectivity and mobility</a:t>
            </a:r>
          </a:p>
          <a:p>
            <a:pPr marL="182880" indent="-182880">
              <a:lnSpc>
                <a:spcPts val="2600"/>
              </a:lnSpc>
              <a:spcAft>
                <a:spcPts val="5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Supports population growth</a:t>
            </a:r>
          </a:p>
          <a:p>
            <a:pPr marL="182880" indent="-182880">
              <a:lnSpc>
                <a:spcPts val="2600"/>
              </a:lnSpc>
              <a:spcAft>
                <a:spcPts val="600"/>
              </a:spcAft>
              <a:buFont typeface="Arial" panose="020B0604020202020204" pitchFamily="34" charset="0"/>
              <a:buChar char="•"/>
            </a:pPr>
            <a:r>
              <a:rPr lang="en-US" sz="2400" dirty="0">
                <a:solidFill>
                  <a:srgbClr val="535353"/>
                </a:solidFill>
                <a:latin typeface="Calibri Light" panose="020F0302020204030204" pitchFamily="34" charset="0"/>
                <a:cs typeface="Calibri Light" panose="020F0302020204030204" pitchFamily="34" charset="0"/>
              </a:rPr>
              <a:t>Aligns with City of Atlanta’s vision for growth</a:t>
            </a:r>
          </a:p>
        </p:txBody>
      </p:sp>
      <p:sp>
        <p:nvSpPr>
          <p:cNvPr id="17" name="TextBox 16">
            <a:extLst>
              <a:ext uri="{FF2B5EF4-FFF2-40B4-BE49-F238E27FC236}">
                <a16:creationId xmlns:a16="http://schemas.microsoft.com/office/drawing/2014/main" id="{EE321BBA-D8A0-44E8-9063-2675C11F0BAB}"/>
              </a:ext>
            </a:extLst>
          </p:cNvPr>
          <p:cNvSpPr txBox="1"/>
          <p:nvPr/>
        </p:nvSpPr>
        <p:spPr>
          <a:xfrm>
            <a:off x="8250609" y="3312087"/>
            <a:ext cx="3884217" cy="507831"/>
          </a:xfrm>
          <a:prstGeom prst="rect">
            <a:avLst/>
          </a:prstGeom>
          <a:noFill/>
        </p:spPr>
        <p:txBody>
          <a:bodyPr wrap="square" rtlCol="0">
            <a:spAutoFit/>
          </a:bodyPr>
          <a:lstStyle/>
          <a:p>
            <a:pPr>
              <a:lnSpc>
                <a:spcPct val="90000"/>
              </a:lnSpc>
            </a:pPr>
            <a:r>
              <a:rPr lang="en-US" sz="3000" b="1" dirty="0">
                <a:solidFill>
                  <a:srgbClr val="0091C4"/>
                </a:solidFill>
                <a:latin typeface=" calibri"/>
              </a:rPr>
              <a:t>How will it be funded?</a:t>
            </a:r>
          </a:p>
        </p:txBody>
      </p:sp>
      <p:pic>
        <p:nvPicPr>
          <p:cNvPr id="18" name="Picture 17">
            <a:extLst>
              <a:ext uri="{FF2B5EF4-FFF2-40B4-BE49-F238E27FC236}">
                <a16:creationId xmlns:a16="http://schemas.microsoft.com/office/drawing/2014/main" id="{DFF32ABC-18A1-4B73-B9A9-90D0FD7BDD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0012" y="1287926"/>
            <a:ext cx="2076200" cy="2076200"/>
          </a:xfrm>
          <a:prstGeom prst="rect">
            <a:avLst/>
          </a:prstGeom>
        </p:spPr>
      </p:pic>
      <p:pic>
        <p:nvPicPr>
          <p:cNvPr id="19" name="Picture 18">
            <a:extLst>
              <a:ext uri="{FF2B5EF4-FFF2-40B4-BE49-F238E27FC236}">
                <a16:creationId xmlns:a16="http://schemas.microsoft.com/office/drawing/2014/main" id="{D0EF502E-AE10-4473-BE67-BF9EF73338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5530" y="1341727"/>
            <a:ext cx="2061943" cy="2061943"/>
          </a:xfrm>
          <a:prstGeom prst="rect">
            <a:avLst/>
          </a:prstGeom>
        </p:spPr>
      </p:pic>
      <p:cxnSp>
        <p:nvCxnSpPr>
          <p:cNvPr id="13" name="Straight Connector 12">
            <a:extLst>
              <a:ext uri="{FF2B5EF4-FFF2-40B4-BE49-F238E27FC236}">
                <a16:creationId xmlns:a16="http://schemas.microsoft.com/office/drawing/2014/main" id="{0071E452-9242-4380-97A4-AE58F45DAC2A}"/>
              </a:ext>
            </a:extLst>
          </p:cNvPr>
          <p:cNvCxnSpPr>
            <a:cxnSpLocks/>
          </p:cNvCxnSpPr>
          <p:nvPr/>
        </p:nvCxnSpPr>
        <p:spPr>
          <a:xfrm>
            <a:off x="4163484" y="1430570"/>
            <a:ext cx="0" cy="420683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4CC2173-54C5-4BF4-B66D-6D8CD6E20E0F}"/>
              </a:ext>
            </a:extLst>
          </p:cNvPr>
          <p:cNvCxnSpPr>
            <a:cxnSpLocks/>
          </p:cNvCxnSpPr>
          <p:nvPr/>
        </p:nvCxnSpPr>
        <p:spPr>
          <a:xfrm>
            <a:off x="8182224" y="1430570"/>
            <a:ext cx="0" cy="420683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9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CB50-5A20-4EF4-BAB4-A44A4CE21315}"/>
              </a:ext>
            </a:extLst>
          </p:cNvPr>
          <p:cNvSpPr>
            <a:spLocks noGrp="1"/>
          </p:cNvSpPr>
          <p:nvPr>
            <p:ph type="title"/>
          </p:nvPr>
        </p:nvSpPr>
        <p:spPr>
          <a:xfrm>
            <a:off x="568411" y="217685"/>
            <a:ext cx="10975888" cy="938877"/>
          </a:xfrm>
        </p:spPr>
        <p:txBody>
          <a:bodyPr>
            <a:normAutofit/>
          </a:bodyPr>
          <a:lstStyle/>
          <a:p>
            <a:r>
              <a:rPr lang="en-US" sz="4400" dirty="0">
                <a:solidFill>
                  <a:schemeClr val="tx1"/>
                </a:solidFill>
                <a:latin typeface="Calibri" panose="020F0502020204030204" pitchFamily="34" charset="0"/>
              </a:rPr>
              <a:t>MORE MARTA ATLANTA: A BRIEF History</a:t>
            </a:r>
          </a:p>
        </p:txBody>
      </p:sp>
      <p:sp>
        <p:nvSpPr>
          <p:cNvPr id="4" name="TextBox 3">
            <a:extLst>
              <a:ext uri="{FF2B5EF4-FFF2-40B4-BE49-F238E27FC236}">
                <a16:creationId xmlns:a16="http://schemas.microsoft.com/office/drawing/2014/main" id="{BE608644-69D6-4DC5-9E8F-DC41EFA20302}"/>
              </a:ext>
            </a:extLst>
          </p:cNvPr>
          <p:cNvSpPr txBox="1"/>
          <p:nvPr/>
        </p:nvSpPr>
        <p:spPr>
          <a:xfrm>
            <a:off x="1184830" y="2871888"/>
            <a:ext cx="3429074" cy="2317558"/>
          </a:xfrm>
          <a:prstGeom prst="rect">
            <a:avLst/>
          </a:prstGeom>
          <a:noFill/>
        </p:spPr>
        <p:txBody>
          <a:bodyPr wrap="square" rtlCol="0">
            <a:spAutoFit/>
          </a:bodyPr>
          <a:lstStyle/>
          <a:p>
            <a:pPr marL="342900" indent="-342900">
              <a:lnSpc>
                <a:spcPct val="90000"/>
              </a:lnSpc>
              <a:spcAft>
                <a:spcPts val="6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Compiled plans</a:t>
            </a:r>
          </a:p>
          <a:p>
            <a:pPr marL="342900" indent="-342900">
              <a:lnSpc>
                <a:spcPct val="90000"/>
              </a:lnSpc>
              <a:spcAft>
                <a:spcPts val="6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Conducted public outreach</a:t>
            </a:r>
          </a:p>
          <a:p>
            <a:pPr marL="342900" indent="-342900">
              <a:lnSpc>
                <a:spcPct val="90000"/>
              </a:lnSpc>
              <a:spcAft>
                <a:spcPts val="6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Developed project list and guiding principles</a:t>
            </a:r>
          </a:p>
          <a:p>
            <a:pPr marL="342900" indent="-342900">
              <a:lnSpc>
                <a:spcPct val="90000"/>
              </a:lnSpc>
              <a:spcAft>
                <a:spcPts val="6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Tax vote and approval</a:t>
            </a:r>
          </a:p>
        </p:txBody>
      </p:sp>
      <p:sp>
        <p:nvSpPr>
          <p:cNvPr id="28" name="TextBox 27">
            <a:extLst>
              <a:ext uri="{FF2B5EF4-FFF2-40B4-BE49-F238E27FC236}">
                <a16:creationId xmlns:a16="http://schemas.microsoft.com/office/drawing/2014/main" id="{C3001E30-2883-4872-AF31-91114FEE321D}"/>
              </a:ext>
            </a:extLst>
          </p:cNvPr>
          <p:cNvSpPr txBox="1"/>
          <p:nvPr/>
        </p:nvSpPr>
        <p:spPr>
          <a:xfrm>
            <a:off x="4583333" y="2871888"/>
            <a:ext cx="3224235" cy="2163669"/>
          </a:xfrm>
          <a:prstGeom prst="rect">
            <a:avLst/>
          </a:prstGeom>
          <a:noFill/>
        </p:spPr>
        <p:txBody>
          <a:bodyPr wrap="square" rtlCol="0">
            <a:spAutoFit/>
          </a:bodyPr>
          <a:lstStyle/>
          <a:p>
            <a:pPr marL="342900" indent="-342900">
              <a:lnSpc>
                <a:spcPct val="90000"/>
              </a:lnSpc>
              <a:spcAft>
                <a:spcPts val="6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Partnership formed between MARTA and City of Atlanta</a:t>
            </a:r>
          </a:p>
          <a:p>
            <a:pPr marL="342900" indent="-342900">
              <a:lnSpc>
                <a:spcPct val="90000"/>
              </a:lnSpc>
              <a:spcAft>
                <a:spcPts val="6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Public engagement and technical evaluation conducted</a:t>
            </a:r>
          </a:p>
        </p:txBody>
      </p:sp>
      <p:sp>
        <p:nvSpPr>
          <p:cNvPr id="29" name="TextBox 28">
            <a:extLst>
              <a:ext uri="{FF2B5EF4-FFF2-40B4-BE49-F238E27FC236}">
                <a16:creationId xmlns:a16="http://schemas.microsoft.com/office/drawing/2014/main" id="{0F57EEA9-AC1A-4B9E-B94A-BD94590F0C63}"/>
              </a:ext>
            </a:extLst>
          </p:cNvPr>
          <p:cNvSpPr txBox="1"/>
          <p:nvPr/>
        </p:nvSpPr>
        <p:spPr>
          <a:xfrm>
            <a:off x="8028135" y="2871888"/>
            <a:ext cx="3516164" cy="2573012"/>
          </a:xfrm>
          <a:prstGeom prst="rect">
            <a:avLst/>
          </a:prstGeom>
          <a:noFill/>
        </p:spPr>
        <p:txBody>
          <a:bodyPr wrap="square" rtlCol="0">
            <a:spAutoFit/>
          </a:bodyPr>
          <a:lstStyle/>
          <a:p>
            <a:pPr marL="342900" indent="-342900">
              <a:lnSpc>
                <a:spcPct val="90000"/>
              </a:lnSpc>
              <a:spcAft>
                <a:spcPts val="600"/>
              </a:spcAft>
              <a:buClr>
                <a:schemeClr val="tx1"/>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Proposed project list identified</a:t>
            </a:r>
          </a:p>
          <a:p>
            <a:pPr marL="342900" indent="-342900">
              <a:lnSpc>
                <a:spcPct val="90000"/>
              </a:lnSpc>
              <a:spcAft>
                <a:spcPts val="600"/>
              </a:spcAft>
              <a:buClr>
                <a:schemeClr val="tx1"/>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Ongoing public engagement conducted</a:t>
            </a:r>
          </a:p>
          <a:p>
            <a:pPr marL="342900" indent="-342900">
              <a:lnSpc>
                <a:spcPct val="90000"/>
              </a:lnSpc>
              <a:spcAft>
                <a:spcPts val="600"/>
              </a:spcAft>
              <a:buClr>
                <a:schemeClr val="tx1"/>
              </a:buClr>
              <a:buFont typeface="Arial" panose="020B0604020202020204" pitchFamily="34" charset="0"/>
              <a:buChar char="•"/>
            </a:pPr>
            <a:r>
              <a:rPr lang="en-US" sz="2400" b="1" dirty="0">
                <a:latin typeface="Calibri" panose="020F0502020204030204" pitchFamily="34" charset="0"/>
              </a:rPr>
              <a:t>Project list approved by MARTA Board of Directors on Oct. 4</a:t>
            </a:r>
          </a:p>
        </p:txBody>
      </p:sp>
      <p:cxnSp>
        <p:nvCxnSpPr>
          <p:cNvPr id="6" name="Straight Arrow Connector 5">
            <a:extLst>
              <a:ext uri="{FF2B5EF4-FFF2-40B4-BE49-F238E27FC236}">
                <a16:creationId xmlns:a16="http://schemas.microsoft.com/office/drawing/2014/main" id="{85C33076-A83D-44E1-935E-76254A2CB952}"/>
              </a:ext>
            </a:extLst>
          </p:cNvPr>
          <p:cNvCxnSpPr/>
          <p:nvPr/>
        </p:nvCxnSpPr>
        <p:spPr>
          <a:xfrm>
            <a:off x="685800" y="2726727"/>
            <a:ext cx="11049000"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8A5185FE-A2CB-4D21-B1BB-DFEB88E5F173}"/>
              </a:ext>
            </a:extLst>
          </p:cNvPr>
          <p:cNvGrpSpPr/>
          <p:nvPr/>
        </p:nvGrpSpPr>
        <p:grpSpPr>
          <a:xfrm>
            <a:off x="1298756" y="1470764"/>
            <a:ext cx="990600" cy="1254625"/>
            <a:chOff x="1356041" y="1336175"/>
            <a:chExt cx="990600" cy="1254625"/>
          </a:xfrm>
        </p:grpSpPr>
        <p:cxnSp>
          <p:nvCxnSpPr>
            <p:cNvPr id="8" name="Straight Connector 7">
              <a:extLst>
                <a:ext uri="{FF2B5EF4-FFF2-40B4-BE49-F238E27FC236}">
                  <a16:creationId xmlns:a16="http://schemas.microsoft.com/office/drawing/2014/main" id="{684DE976-E004-4BAE-BFE0-F9E78081AE66}"/>
                </a:ext>
              </a:extLst>
            </p:cNvPr>
            <p:cNvCxnSpPr/>
            <p:nvPr/>
          </p:nvCxnSpPr>
          <p:spPr>
            <a:xfrm flipV="1">
              <a:off x="1370012" y="1447800"/>
              <a:ext cx="0" cy="1143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Isosceles Triangle 8">
              <a:extLst>
                <a:ext uri="{FF2B5EF4-FFF2-40B4-BE49-F238E27FC236}">
                  <a16:creationId xmlns:a16="http://schemas.microsoft.com/office/drawing/2014/main" id="{ED66EC71-4C90-4352-945B-94B2A32B2EB9}"/>
                </a:ext>
              </a:extLst>
            </p:cNvPr>
            <p:cNvSpPr/>
            <p:nvPr/>
          </p:nvSpPr>
          <p:spPr>
            <a:xfrm rot="5400000">
              <a:off x="1432241" y="1259975"/>
              <a:ext cx="838200" cy="990600"/>
            </a:xfrm>
            <a:prstGeom prst="triangle">
              <a:avLst/>
            </a:prstGeom>
            <a:solidFill>
              <a:srgbClr val="0091C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dirty="0"/>
            </a:p>
          </p:txBody>
        </p:sp>
        <p:sp>
          <p:nvSpPr>
            <p:cNvPr id="10" name="TextBox 9">
              <a:extLst>
                <a:ext uri="{FF2B5EF4-FFF2-40B4-BE49-F238E27FC236}">
                  <a16:creationId xmlns:a16="http://schemas.microsoft.com/office/drawing/2014/main" id="{30352316-4FCD-4F89-878D-4F9136F50C69}"/>
                </a:ext>
              </a:extLst>
            </p:cNvPr>
            <p:cNvSpPr txBox="1"/>
            <p:nvPr/>
          </p:nvSpPr>
          <p:spPr>
            <a:xfrm>
              <a:off x="1356041" y="1595635"/>
              <a:ext cx="609600" cy="313932"/>
            </a:xfrm>
            <a:prstGeom prst="rect">
              <a:avLst/>
            </a:prstGeom>
            <a:noFill/>
          </p:spPr>
          <p:txBody>
            <a:bodyPr wrap="square" rtlCol="0">
              <a:spAutoFit/>
            </a:bodyPr>
            <a:lstStyle/>
            <a:p>
              <a:pPr>
                <a:lnSpc>
                  <a:spcPct val="90000"/>
                </a:lnSpc>
              </a:pPr>
              <a:r>
                <a:rPr lang="en-US" sz="1600" b="1" dirty="0">
                  <a:solidFill>
                    <a:schemeClr val="bg1"/>
                  </a:solidFill>
                  <a:latin typeface="Calibri" panose="020F0502020204030204" pitchFamily="34" charset="0"/>
                </a:rPr>
                <a:t>2016</a:t>
              </a:r>
            </a:p>
          </p:txBody>
        </p:sp>
      </p:grpSp>
      <p:grpSp>
        <p:nvGrpSpPr>
          <p:cNvPr id="13" name="Group 12">
            <a:extLst>
              <a:ext uri="{FF2B5EF4-FFF2-40B4-BE49-F238E27FC236}">
                <a16:creationId xmlns:a16="http://schemas.microsoft.com/office/drawing/2014/main" id="{58462987-8316-420E-83DC-FD9337E58275}"/>
              </a:ext>
            </a:extLst>
          </p:cNvPr>
          <p:cNvGrpSpPr/>
          <p:nvPr/>
        </p:nvGrpSpPr>
        <p:grpSpPr>
          <a:xfrm>
            <a:off x="8140926" y="1469429"/>
            <a:ext cx="990600" cy="1257299"/>
            <a:chOff x="8074023" y="1333501"/>
            <a:chExt cx="990600" cy="1257299"/>
          </a:xfrm>
        </p:grpSpPr>
        <p:cxnSp>
          <p:nvCxnSpPr>
            <p:cNvPr id="36" name="Straight Connector 35">
              <a:extLst>
                <a:ext uri="{FF2B5EF4-FFF2-40B4-BE49-F238E27FC236}">
                  <a16:creationId xmlns:a16="http://schemas.microsoft.com/office/drawing/2014/main" id="{34723B39-634C-4AC1-A063-9461A66A55CA}"/>
                </a:ext>
              </a:extLst>
            </p:cNvPr>
            <p:cNvCxnSpPr/>
            <p:nvPr/>
          </p:nvCxnSpPr>
          <p:spPr>
            <a:xfrm flipV="1">
              <a:off x="8087996" y="1447800"/>
              <a:ext cx="0" cy="1143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Isosceles Triangle 38">
              <a:extLst>
                <a:ext uri="{FF2B5EF4-FFF2-40B4-BE49-F238E27FC236}">
                  <a16:creationId xmlns:a16="http://schemas.microsoft.com/office/drawing/2014/main" id="{3262A46F-8C87-4FDD-A686-4DF9C29EE722}"/>
                </a:ext>
              </a:extLst>
            </p:cNvPr>
            <p:cNvSpPr/>
            <p:nvPr/>
          </p:nvSpPr>
          <p:spPr>
            <a:xfrm rot="5400000">
              <a:off x="8150223" y="1257301"/>
              <a:ext cx="838200" cy="990600"/>
            </a:xfrm>
            <a:prstGeom prst="triangle">
              <a:avLst/>
            </a:prstGeom>
            <a:solidFill>
              <a:srgbClr val="0091C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dirty="0"/>
            </a:p>
          </p:txBody>
        </p:sp>
        <p:sp>
          <p:nvSpPr>
            <p:cNvPr id="42" name="TextBox 41">
              <a:extLst>
                <a:ext uri="{FF2B5EF4-FFF2-40B4-BE49-F238E27FC236}">
                  <a16:creationId xmlns:a16="http://schemas.microsoft.com/office/drawing/2014/main" id="{51A45986-2111-4D7A-A414-733E309C5A7F}"/>
                </a:ext>
              </a:extLst>
            </p:cNvPr>
            <p:cNvSpPr txBox="1"/>
            <p:nvPr/>
          </p:nvSpPr>
          <p:spPr>
            <a:xfrm>
              <a:off x="8083412" y="1595635"/>
              <a:ext cx="609600" cy="313932"/>
            </a:xfrm>
            <a:prstGeom prst="rect">
              <a:avLst/>
            </a:prstGeom>
            <a:noFill/>
          </p:spPr>
          <p:txBody>
            <a:bodyPr wrap="square" rtlCol="0">
              <a:spAutoFit/>
            </a:bodyPr>
            <a:lstStyle/>
            <a:p>
              <a:pPr>
                <a:lnSpc>
                  <a:spcPct val="90000"/>
                </a:lnSpc>
              </a:pPr>
              <a:r>
                <a:rPr lang="en-US" sz="1600" b="1" dirty="0">
                  <a:solidFill>
                    <a:schemeClr val="bg1"/>
                  </a:solidFill>
                  <a:latin typeface="Calibri" panose="020F0502020204030204" pitchFamily="34" charset="0"/>
                </a:rPr>
                <a:t>2018</a:t>
              </a:r>
            </a:p>
          </p:txBody>
        </p:sp>
      </p:grpSp>
      <p:grpSp>
        <p:nvGrpSpPr>
          <p:cNvPr id="12" name="Group 11">
            <a:extLst>
              <a:ext uri="{FF2B5EF4-FFF2-40B4-BE49-F238E27FC236}">
                <a16:creationId xmlns:a16="http://schemas.microsoft.com/office/drawing/2014/main" id="{1BE57688-3A25-4C0E-9765-2E38B0DD16E4}"/>
              </a:ext>
            </a:extLst>
          </p:cNvPr>
          <p:cNvGrpSpPr/>
          <p:nvPr/>
        </p:nvGrpSpPr>
        <p:grpSpPr>
          <a:xfrm>
            <a:off x="4712401" y="1469429"/>
            <a:ext cx="990600" cy="1254625"/>
            <a:chOff x="4684687" y="1333501"/>
            <a:chExt cx="990600" cy="1254625"/>
          </a:xfrm>
        </p:grpSpPr>
        <p:cxnSp>
          <p:nvCxnSpPr>
            <p:cNvPr id="43" name="Straight Connector 42">
              <a:extLst>
                <a:ext uri="{FF2B5EF4-FFF2-40B4-BE49-F238E27FC236}">
                  <a16:creationId xmlns:a16="http://schemas.microsoft.com/office/drawing/2014/main" id="{36C9B95A-0A03-4A84-8F00-FDF26B541273}"/>
                </a:ext>
              </a:extLst>
            </p:cNvPr>
            <p:cNvCxnSpPr/>
            <p:nvPr/>
          </p:nvCxnSpPr>
          <p:spPr>
            <a:xfrm flipV="1">
              <a:off x="4698658" y="1445126"/>
              <a:ext cx="0" cy="1143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Isosceles Triangle 43">
              <a:extLst>
                <a:ext uri="{FF2B5EF4-FFF2-40B4-BE49-F238E27FC236}">
                  <a16:creationId xmlns:a16="http://schemas.microsoft.com/office/drawing/2014/main" id="{867DEBCA-8AB7-4AA3-8117-55526D19CF1B}"/>
                </a:ext>
              </a:extLst>
            </p:cNvPr>
            <p:cNvSpPr/>
            <p:nvPr/>
          </p:nvSpPr>
          <p:spPr>
            <a:xfrm rot="5400000">
              <a:off x="4760887" y="1257301"/>
              <a:ext cx="838200" cy="990600"/>
            </a:xfrm>
            <a:prstGeom prst="triangle">
              <a:avLst/>
            </a:prstGeom>
            <a:solidFill>
              <a:srgbClr val="008CCC"/>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dirty="0"/>
            </a:p>
          </p:txBody>
        </p:sp>
        <p:sp>
          <p:nvSpPr>
            <p:cNvPr id="45" name="TextBox 44">
              <a:extLst>
                <a:ext uri="{FF2B5EF4-FFF2-40B4-BE49-F238E27FC236}">
                  <a16:creationId xmlns:a16="http://schemas.microsoft.com/office/drawing/2014/main" id="{3633D4F9-214A-4062-890A-0B37DD7FCEFC}"/>
                </a:ext>
              </a:extLst>
            </p:cNvPr>
            <p:cNvSpPr txBox="1"/>
            <p:nvPr/>
          </p:nvSpPr>
          <p:spPr>
            <a:xfrm>
              <a:off x="4684687" y="1592961"/>
              <a:ext cx="609600" cy="313932"/>
            </a:xfrm>
            <a:prstGeom prst="rect">
              <a:avLst/>
            </a:prstGeom>
            <a:noFill/>
          </p:spPr>
          <p:txBody>
            <a:bodyPr wrap="square" rtlCol="0">
              <a:spAutoFit/>
            </a:bodyPr>
            <a:lstStyle/>
            <a:p>
              <a:pPr>
                <a:lnSpc>
                  <a:spcPct val="90000"/>
                </a:lnSpc>
              </a:pPr>
              <a:r>
                <a:rPr lang="en-US" sz="1600" b="1" dirty="0">
                  <a:solidFill>
                    <a:schemeClr val="bg1"/>
                  </a:solidFill>
                  <a:latin typeface="Calibri" panose="020F0502020204030204" pitchFamily="34" charset="0"/>
                </a:rPr>
                <a:t>2017</a:t>
              </a:r>
            </a:p>
          </p:txBody>
        </p:sp>
      </p:grpSp>
      <p:sp>
        <p:nvSpPr>
          <p:cNvPr id="19" name="Slide Number Placeholder 5">
            <a:extLst>
              <a:ext uri="{FF2B5EF4-FFF2-40B4-BE49-F238E27FC236}">
                <a16:creationId xmlns:a16="http://schemas.microsoft.com/office/drawing/2014/main" id="{A9E2351B-C4D1-4EC3-A311-5FFE05B5F992}"/>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4</a:t>
            </a:fld>
            <a:endParaRPr lang="en-US" dirty="0"/>
          </a:p>
        </p:txBody>
      </p:sp>
    </p:spTree>
    <p:extLst>
      <p:ext uri="{BB962C8B-B14F-4D97-AF65-F5344CB8AC3E}">
        <p14:creationId xmlns:p14="http://schemas.microsoft.com/office/powerpoint/2010/main" val="264753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CF305C-5DA4-4294-8C06-54A5497A37B7}"/>
              </a:ext>
            </a:extLst>
          </p:cNvPr>
          <p:cNvSpPr>
            <a:spLocks noGrp="1"/>
          </p:cNvSpPr>
          <p:nvPr>
            <p:ph type="sldNum" sz="quarter" idx="12"/>
          </p:nvPr>
        </p:nvSpPr>
        <p:spPr/>
        <p:txBody>
          <a:bodyPr/>
          <a:lstStyle/>
          <a:p>
            <a:fld id="{F36C87F6-986D-49E6-AF40-1B3A1EE8064D}" type="slidenum">
              <a:rPr lang="en-US" smtClean="0"/>
              <a:t>5</a:t>
            </a:fld>
            <a:endParaRPr lang="en-US" dirty="0"/>
          </a:p>
        </p:txBody>
      </p:sp>
      <p:pic>
        <p:nvPicPr>
          <p:cNvPr id="7" name="Picture 6">
            <a:extLst>
              <a:ext uri="{FF2B5EF4-FFF2-40B4-BE49-F238E27FC236}">
                <a16:creationId xmlns:a16="http://schemas.microsoft.com/office/drawing/2014/main" id="{EEB52675-3325-4580-8072-E9CDC7CE1D29}"/>
              </a:ext>
            </a:extLst>
          </p:cNvPr>
          <p:cNvPicPr>
            <a:picLocks noChangeAspect="1"/>
          </p:cNvPicPr>
          <p:nvPr/>
        </p:nvPicPr>
        <p:blipFill rotWithShape="1">
          <a:blip r:embed="rId3">
            <a:extLst>
              <a:ext uri="{28A0092B-C50C-407E-A947-70E740481C1C}">
                <a14:useLocalDpi xmlns:a14="http://schemas.microsoft.com/office/drawing/2010/main" val="0"/>
              </a:ext>
            </a:extLst>
          </a:blip>
          <a:srcRect t="8163" r="11976" b="27512"/>
          <a:stretch/>
        </p:blipFill>
        <p:spPr>
          <a:xfrm>
            <a:off x="0" y="0"/>
            <a:ext cx="12192000" cy="5943600"/>
          </a:xfrm>
          <a:prstGeom prst="rect">
            <a:avLst/>
          </a:prstGeom>
        </p:spPr>
      </p:pic>
      <p:sp>
        <p:nvSpPr>
          <p:cNvPr id="8" name="Title 10">
            <a:extLst>
              <a:ext uri="{FF2B5EF4-FFF2-40B4-BE49-F238E27FC236}">
                <a16:creationId xmlns:a16="http://schemas.microsoft.com/office/drawing/2014/main" id="{27E8514B-A7F8-4703-9E45-32989A729097}"/>
              </a:ext>
            </a:extLst>
          </p:cNvPr>
          <p:cNvSpPr txBox="1">
            <a:spLocks/>
          </p:cNvSpPr>
          <p:nvPr/>
        </p:nvSpPr>
        <p:spPr>
          <a:xfrm>
            <a:off x="396010" y="-209245"/>
            <a:ext cx="12188825" cy="1350818"/>
          </a:xfrm>
          <a:prstGeom prst="rect">
            <a:avLst/>
          </a:prstGeom>
        </p:spPr>
        <p:txBody>
          <a:bodyPr vert="horz" lIns="91392" tIns="45696" rIns="91392" bIns="45696"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2799"/>
              </a:lnSpc>
              <a:spcAft>
                <a:spcPts val="300"/>
              </a:spcAft>
              <a:defRPr/>
            </a:pPr>
            <a:r>
              <a:rPr lang="en-US" sz="4400" kern="0" dirty="0">
                <a:solidFill>
                  <a:schemeClr val="tx1"/>
                </a:solidFill>
                <a:latin typeface="Calibri" panose="020F0502020204030204" pitchFamily="34" charset="0"/>
                <a:cs typeface="Calibri" panose="020F0502020204030204" pitchFamily="34" charset="0"/>
              </a:rPr>
              <a:t>Historic vote: oct. 4, 2018</a:t>
            </a:r>
          </a:p>
        </p:txBody>
      </p:sp>
      <p:sp>
        <p:nvSpPr>
          <p:cNvPr id="9" name="TextBox 8">
            <a:extLst>
              <a:ext uri="{FF2B5EF4-FFF2-40B4-BE49-F238E27FC236}">
                <a16:creationId xmlns:a16="http://schemas.microsoft.com/office/drawing/2014/main" id="{C155E09C-8BE3-4747-80A8-672ECAA4199C}"/>
              </a:ext>
            </a:extLst>
          </p:cNvPr>
          <p:cNvSpPr txBox="1"/>
          <p:nvPr/>
        </p:nvSpPr>
        <p:spPr>
          <a:xfrm>
            <a:off x="310598" y="1188455"/>
            <a:ext cx="9238351" cy="3063916"/>
          </a:xfrm>
          <a:prstGeom prst="rect">
            <a:avLst/>
          </a:prstGeom>
          <a:noFill/>
        </p:spPr>
        <p:txBody>
          <a:bodyPr wrap="square" rtlCol="0">
            <a:spAutoFit/>
          </a:bodyPr>
          <a:lstStyle/>
          <a:p>
            <a:pPr marL="457200" indent="-342900">
              <a:lnSpc>
                <a:spcPct val="90000"/>
              </a:lnSpc>
              <a:spcBef>
                <a:spcPts val="700"/>
              </a:spcBef>
              <a:spcAft>
                <a:spcPts val="3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MARTA Board of Directors’ unanimous vote based on:</a:t>
            </a:r>
          </a:p>
          <a:p>
            <a:pPr marL="914400" lvl="1" indent="-342900">
              <a:lnSpc>
                <a:spcPct val="90000"/>
              </a:lnSpc>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Public input</a:t>
            </a:r>
          </a:p>
          <a:p>
            <a:pPr marL="914400" lvl="1" indent="-342900">
              <a:lnSpc>
                <a:spcPct val="90000"/>
              </a:lnSpc>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Technical data </a:t>
            </a:r>
          </a:p>
          <a:p>
            <a:pPr marL="914400" lvl="1" indent="-342900">
              <a:lnSpc>
                <a:spcPct val="90000"/>
              </a:lnSpc>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Performance measures</a:t>
            </a:r>
          </a:p>
          <a:p>
            <a:pPr marL="457200" indent="-342900">
              <a:lnSpc>
                <a:spcPct val="90000"/>
              </a:lnSpc>
              <a:spcBef>
                <a:spcPts val="900"/>
              </a:spcBef>
              <a:spcAft>
                <a:spcPts val="3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Program to be implemented over four decades</a:t>
            </a:r>
          </a:p>
          <a:p>
            <a:pPr marL="914400" lvl="1" indent="-342900">
              <a:lnSpc>
                <a:spcPct val="90000"/>
              </a:lnSpc>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Some services already in effect</a:t>
            </a:r>
          </a:p>
          <a:p>
            <a:pPr lvl="1" indent="-342900">
              <a:lnSpc>
                <a:spcPct val="90000"/>
              </a:lnSpc>
              <a:spcBef>
                <a:spcPts val="900"/>
              </a:spcBef>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List of projects refined after months of public input</a:t>
            </a:r>
          </a:p>
          <a:p>
            <a:pPr lvl="1" indent="-342900">
              <a:lnSpc>
                <a:spcPct val="90000"/>
              </a:lnSpc>
              <a:spcBef>
                <a:spcPts val="900"/>
              </a:spcBef>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Program offers room for flexibility</a:t>
            </a:r>
          </a:p>
        </p:txBody>
      </p:sp>
    </p:spTree>
    <p:extLst>
      <p:ext uri="{BB962C8B-B14F-4D97-AF65-F5344CB8AC3E}">
        <p14:creationId xmlns:p14="http://schemas.microsoft.com/office/powerpoint/2010/main" val="408287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563" y="249340"/>
            <a:ext cx="10281782" cy="92214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HISTORIC VOTE: REACTIONS</a:t>
            </a:r>
          </a:p>
        </p:txBody>
      </p:sp>
      <p:sp>
        <p:nvSpPr>
          <p:cNvPr id="8" name="Slide Number Placeholder 7">
            <a:extLst>
              <a:ext uri="{FF2B5EF4-FFF2-40B4-BE49-F238E27FC236}">
                <a16:creationId xmlns:a16="http://schemas.microsoft.com/office/drawing/2014/main" id="{720550B3-DB45-480E-9840-67A9DB5E5F3D}"/>
              </a:ext>
            </a:extLst>
          </p:cNvPr>
          <p:cNvSpPr>
            <a:spLocks noGrp="1"/>
          </p:cNvSpPr>
          <p:nvPr>
            <p:ph type="sldNum" sz="quarter" idx="12"/>
          </p:nvPr>
        </p:nvSpPr>
        <p:spPr>
          <a:xfrm>
            <a:off x="9970621" y="6448427"/>
            <a:ext cx="1143299" cy="180974"/>
          </a:xfrm>
        </p:spPr>
        <p:txBody>
          <a:bodyPr/>
          <a:lstStyle/>
          <a:p>
            <a:fld id="{F36C87F6-986D-49E6-AF40-1B3A1EE8064D}" type="slidenum">
              <a:rPr lang="en-US" smtClean="0"/>
              <a:t>6</a:t>
            </a:fld>
            <a:endParaRPr lang="en-US" dirty="0"/>
          </a:p>
        </p:txBody>
      </p:sp>
      <p:sp>
        <p:nvSpPr>
          <p:cNvPr id="5" name="TextBox 4">
            <a:extLst>
              <a:ext uri="{FF2B5EF4-FFF2-40B4-BE49-F238E27FC236}">
                <a16:creationId xmlns:a16="http://schemas.microsoft.com/office/drawing/2014/main" id="{C2F625F8-B040-47A5-B2E8-A341401D8D8C}"/>
              </a:ext>
            </a:extLst>
          </p:cNvPr>
          <p:cNvSpPr txBox="1"/>
          <p:nvPr/>
        </p:nvSpPr>
        <p:spPr>
          <a:xfrm>
            <a:off x="5536081" y="1248686"/>
            <a:ext cx="3997680" cy="424732"/>
          </a:xfrm>
          <a:prstGeom prst="rect">
            <a:avLst/>
          </a:prstGeom>
          <a:noFill/>
        </p:spPr>
        <p:txBody>
          <a:bodyPr wrap="square" rtlCol="0">
            <a:spAutoFit/>
          </a:bodyPr>
          <a:lstStyle/>
          <a:p>
            <a:pPr>
              <a:lnSpc>
                <a:spcPct val="90000"/>
              </a:lnSpc>
            </a:pPr>
            <a:r>
              <a:rPr lang="en-US" sz="2400" b="1" dirty="0">
                <a:solidFill>
                  <a:srgbClr val="0091C4"/>
                </a:solidFill>
                <a:latin typeface=" calibri"/>
              </a:rPr>
              <a:t>From Atlanta’s mayor:</a:t>
            </a:r>
          </a:p>
        </p:txBody>
      </p:sp>
      <p:sp>
        <p:nvSpPr>
          <p:cNvPr id="19" name="TextBox 18">
            <a:extLst>
              <a:ext uri="{FF2B5EF4-FFF2-40B4-BE49-F238E27FC236}">
                <a16:creationId xmlns:a16="http://schemas.microsoft.com/office/drawing/2014/main" id="{DA68C2E4-9CFE-4674-BB23-5939BD6D47C8}"/>
              </a:ext>
            </a:extLst>
          </p:cNvPr>
          <p:cNvSpPr txBox="1"/>
          <p:nvPr/>
        </p:nvSpPr>
        <p:spPr>
          <a:xfrm>
            <a:off x="380876" y="1248686"/>
            <a:ext cx="3997680" cy="424732"/>
          </a:xfrm>
          <a:prstGeom prst="rect">
            <a:avLst/>
          </a:prstGeom>
          <a:noFill/>
        </p:spPr>
        <p:txBody>
          <a:bodyPr wrap="square" rtlCol="0">
            <a:spAutoFit/>
          </a:bodyPr>
          <a:lstStyle/>
          <a:p>
            <a:pPr>
              <a:lnSpc>
                <a:spcPct val="90000"/>
              </a:lnSpc>
            </a:pPr>
            <a:r>
              <a:rPr lang="en-US" sz="2400" b="1" dirty="0">
                <a:solidFill>
                  <a:srgbClr val="0091C4"/>
                </a:solidFill>
                <a:latin typeface=" calibri"/>
              </a:rPr>
              <a:t>From the public:</a:t>
            </a:r>
          </a:p>
        </p:txBody>
      </p:sp>
      <p:sp>
        <p:nvSpPr>
          <p:cNvPr id="15" name="Rectangle 14">
            <a:extLst>
              <a:ext uri="{FF2B5EF4-FFF2-40B4-BE49-F238E27FC236}">
                <a16:creationId xmlns:a16="http://schemas.microsoft.com/office/drawing/2014/main" id="{9A816651-633C-467B-A23B-3BD54E6EABAF}"/>
              </a:ext>
            </a:extLst>
          </p:cNvPr>
          <p:cNvSpPr/>
          <p:nvPr/>
        </p:nvSpPr>
        <p:spPr>
          <a:xfrm>
            <a:off x="380876" y="1721479"/>
            <a:ext cx="4491964" cy="836126"/>
          </a:xfrm>
          <a:prstGeom prst="rect">
            <a:avLst/>
          </a:prstGeom>
        </p:spPr>
        <p:txBody>
          <a:bodyPr wrap="square">
            <a:spAutoFit/>
          </a:bodyPr>
          <a:lstStyle/>
          <a:p>
            <a:pPr>
              <a:lnSpc>
                <a:spcPts val="2900"/>
              </a:lnSpc>
            </a:pPr>
            <a:r>
              <a:rPr lang="en-US" sz="2600" i="1" dirty="0">
                <a:latin typeface="Calibri Light" panose="020F0302020204030204" pitchFamily="34" charset="0"/>
                <a:cs typeface="Calibri Light" panose="020F0302020204030204" pitchFamily="34" charset="0"/>
              </a:rPr>
              <a:t>“Excited to see public transit expansion via light rail!!!”</a:t>
            </a:r>
          </a:p>
        </p:txBody>
      </p:sp>
      <p:sp>
        <p:nvSpPr>
          <p:cNvPr id="23" name="TextBox 22">
            <a:extLst>
              <a:ext uri="{FF2B5EF4-FFF2-40B4-BE49-F238E27FC236}">
                <a16:creationId xmlns:a16="http://schemas.microsoft.com/office/drawing/2014/main" id="{C20CBAC7-39E4-4912-9C5C-0FD1198E93C2}"/>
              </a:ext>
            </a:extLst>
          </p:cNvPr>
          <p:cNvSpPr txBox="1"/>
          <p:nvPr/>
        </p:nvSpPr>
        <p:spPr>
          <a:xfrm>
            <a:off x="380877" y="2756989"/>
            <a:ext cx="4491964" cy="1579920"/>
          </a:xfrm>
          <a:prstGeom prst="rect">
            <a:avLst/>
          </a:prstGeom>
          <a:noFill/>
        </p:spPr>
        <p:txBody>
          <a:bodyPr wrap="square" rtlCol="0">
            <a:spAutoFit/>
          </a:bodyPr>
          <a:lstStyle/>
          <a:p>
            <a:pPr>
              <a:lnSpc>
                <a:spcPts val="2900"/>
              </a:lnSpc>
            </a:pPr>
            <a:r>
              <a:rPr lang="en-US" sz="2600" i="1" dirty="0">
                <a:latin typeface="Calibri Light" panose="020F0302020204030204" pitchFamily="34" charset="0"/>
                <a:cs typeface="Calibri Light" panose="020F0302020204030204" pitchFamily="34" charset="0"/>
              </a:rPr>
              <a:t>“MARTA is on the move! </a:t>
            </a:r>
            <a:br>
              <a:rPr lang="en-US" sz="2600" i="1" dirty="0">
                <a:latin typeface="Calibri Light" panose="020F0302020204030204" pitchFamily="34" charset="0"/>
                <a:cs typeface="Calibri Light" panose="020F0302020204030204" pitchFamily="34" charset="0"/>
              </a:rPr>
            </a:br>
            <a:r>
              <a:rPr lang="en-US" sz="2600" i="1" dirty="0">
                <a:latin typeface="Calibri Light" panose="020F0302020204030204" pitchFamily="34" charset="0"/>
                <a:cs typeface="Calibri Light" panose="020F0302020204030204" pitchFamily="34" charset="0"/>
              </a:rPr>
              <a:t>I support any and all efforts to make commuting and moving about Atlanta easier.”</a:t>
            </a:r>
          </a:p>
        </p:txBody>
      </p:sp>
      <p:sp>
        <p:nvSpPr>
          <p:cNvPr id="28" name="TextBox 27">
            <a:extLst>
              <a:ext uri="{FF2B5EF4-FFF2-40B4-BE49-F238E27FC236}">
                <a16:creationId xmlns:a16="http://schemas.microsoft.com/office/drawing/2014/main" id="{B1D7988C-4123-4C97-8E13-70129F280DBA}"/>
              </a:ext>
            </a:extLst>
          </p:cNvPr>
          <p:cNvSpPr txBox="1"/>
          <p:nvPr/>
        </p:nvSpPr>
        <p:spPr>
          <a:xfrm>
            <a:off x="380875" y="4525142"/>
            <a:ext cx="4491965" cy="1579920"/>
          </a:xfrm>
          <a:prstGeom prst="rect">
            <a:avLst/>
          </a:prstGeom>
          <a:noFill/>
        </p:spPr>
        <p:txBody>
          <a:bodyPr wrap="square" rtlCol="0">
            <a:spAutoFit/>
          </a:bodyPr>
          <a:lstStyle/>
          <a:p>
            <a:pPr>
              <a:lnSpc>
                <a:spcPts val="2900"/>
              </a:lnSpc>
            </a:pPr>
            <a:r>
              <a:rPr lang="en-US" sz="2600" i="1" dirty="0">
                <a:latin typeface="Calibri Light" panose="020F0302020204030204" pitchFamily="34" charset="0"/>
                <a:cs typeface="Calibri Light" panose="020F0302020204030204" pitchFamily="34" charset="0"/>
              </a:rPr>
              <a:t>“I’m looking forward to seeing these projects succeed and then kicking off the next wave of improvements.” </a:t>
            </a:r>
          </a:p>
        </p:txBody>
      </p:sp>
      <p:pic>
        <p:nvPicPr>
          <p:cNvPr id="10" name="Picture 9">
            <a:extLst>
              <a:ext uri="{FF2B5EF4-FFF2-40B4-BE49-F238E27FC236}">
                <a16:creationId xmlns:a16="http://schemas.microsoft.com/office/drawing/2014/main" id="{23412A59-29FA-4448-82CD-1A291A9AA6C9}"/>
              </a:ext>
            </a:extLst>
          </p:cNvPr>
          <p:cNvPicPr>
            <a:picLocks noChangeAspect="1"/>
          </p:cNvPicPr>
          <p:nvPr/>
        </p:nvPicPr>
        <p:blipFill rotWithShape="1">
          <a:blip r:embed="rId3">
            <a:extLst>
              <a:ext uri="{28A0092B-C50C-407E-A947-70E740481C1C}">
                <a14:useLocalDpi xmlns:a14="http://schemas.microsoft.com/office/drawing/2010/main" val="0"/>
              </a:ext>
            </a:extLst>
          </a:blip>
          <a:srcRect l="3303" t="4484"/>
          <a:stretch/>
        </p:blipFill>
        <p:spPr>
          <a:xfrm>
            <a:off x="5617242" y="1596213"/>
            <a:ext cx="3835357" cy="5261787"/>
          </a:xfrm>
          <a:prstGeom prst="rect">
            <a:avLst/>
          </a:prstGeom>
        </p:spPr>
      </p:pic>
      <p:sp>
        <p:nvSpPr>
          <p:cNvPr id="21" name="TextBox 20">
            <a:extLst>
              <a:ext uri="{FF2B5EF4-FFF2-40B4-BE49-F238E27FC236}">
                <a16:creationId xmlns:a16="http://schemas.microsoft.com/office/drawing/2014/main" id="{CBE046B3-AA5D-448F-9CFE-ECAB02A57327}"/>
              </a:ext>
            </a:extLst>
          </p:cNvPr>
          <p:cNvSpPr txBox="1"/>
          <p:nvPr/>
        </p:nvSpPr>
        <p:spPr>
          <a:xfrm>
            <a:off x="8750647" y="1721478"/>
            <a:ext cx="2927003" cy="3765646"/>
          </a:xfrm>
          <a:prstGeom prst="rect">
            <a:avLst/>
          </a:prstGeom>
          <a:noFill/>
        </p:spPr>
        <p:txBody>
          <a:bodyPr wrap="square" rtlCol="0">
            <a:spAutoFit/>
          </a:bodyPr>
          <a:lstStyle/>
          <a:p>
            <a:pPr algn="r">
              <a:lnSpc>
                <a:spcPts val="2900"/>
              </a:lnSpc>
              <a:spcAft>
                <a:spcPts val="600"/>
              </a:spcAft>
            </a:pPr>
            <a:r>
              <a:rPr lang="en-US" sz="2600" i="1" dirty="0">
                <a:latin typeface="Calibri Light" panose="020F0302020204030204" pitchFamily="34" charset="0"/>
                <a:cs typeface="Calibri Light" panose="020F0302020204030204" pitchFamily="34" charset="0"/>
              </a:rPr>
              <a:t>“With development plans spanning </a:t>
            </a:r>
            <a:br>
              <a:rPr lang="en-US" sz="2600" i="1" dirty="0">
                <a:latin typeface="Calibri Light" panose="020F0302020204030204" pitchFamily="34" charset="0"/>
                <a:cs typeface="Calibri Light" panose="020F0302020204030204" pitchFamily="34" charset="0"/>
              </a:rPr>
            </a:br>
            <a:r>
              <a:rPr lang="en-US" sz="2600" i="1" dirty="0">
                <a:latin typeface="Calibri Light" panose="020F0302020204030204" pitchFamily="34" charset="0"/>
                <a:cs typeface="Calibri Light" panose="020F0302020204030204" pitchFamily="34" charset="0"/>
              </a:rPr>
              <a:t>from Greenbriar in Southwest Atlanta to Emory University, today’s MARTA vote helps move us closer towards becoming One Atlanta.”</a:t>
            </a:r>
          </a:p>
          <a:p>
            <a:pPr algn="r">
              <a:lnSpc>
                <a:spcPct val="90000"/>
              </a:lnSpc>
            </a:pPr>
            <a:r>
              <a:rPr lang="en-US" dirty="0">
                <a:latin typeface="Calibri Light" panose="020F0302020204030204" pitchFamily="34" charset="0"/>
                <a:cs typeface="Calibri Light" panose="020F0302020204030204" pitchFamily="34" charset="0"/>
              </a:rPr>
              <a:t> </a:t>
            </a:r>
            <a:r>
              <a:rPr lang="en-US" b="1" dirty="0">
                <a:latin typeface=" calibri"/>
                <a:cs typeface="Calibri Light" panose="020F0302020204030204" pitchFamily="34" charset="0"/>
              </a:rPr>
              <a:t>Keisha Lance Bottoms</a:t>
            </a:r>
          </a:p>
        </p:txBody>
      </p:sp>
      <p:cxnSp>
        <p:nvCxnSpPr>
          <p:cNvPr id="24" name="Straight Connector 23">
            <a:extLst>
              <a:ext uri="{FF2B5EF4-FFF2-40B4-BE49-F238E27FC236}">
                <a16:creationId xmlns:a16="http://schemas.microsoft.com/office/drawing/2014/main" id="{AD08EEA7-FD3D-4E30-8EF4-839B2C7263F5}"/>
              </a:ext>
            </a:extLst>
          </p:cNvPr>
          <p:cNvCxnSpPr/>
          <p:nvPr/>
        </p:nvCxnSpPr>
        <p:spPr>
          <a:xfrm>
            <a:off x="485092" y="4386437"/>
            <a:ext cx="438774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6B40392-1D3D-44CD-B809-80BC7A414FFA}"/>
              </a:ext>
            </a:extLst>
          </p:cNvPr>
          <p:cNvCxnSpPr/>
          <p:nvPr/>
        </p:nvCxnSpPr>
        <p:spPr>
          <a:xfrm>
            <a:off x="485092" y="2626112"/>
            <a:ext cx="438774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1E5DEF0-1860-4835-97D7-1E61C552BFE0}"/>
              </a:ext>
            </a:extLst>
          </p:cNvPr>
          <p:cNvCxnSpPr>
            <a:cxnSpLocks/>
          </p:cNvCxnSpPr>
          <p:nvPr/>
        </p:nvCxnSpPr>
        <p:spPr>
          <a:xfrm>
            <a:off x="5273269" y="1308701"/>
            <a:ext cx="0" cy="494149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55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7</a:t>
            </a:fld>
            <a:endParaRPr lang="en-US" dirty="0"/>
          </a:p>
        </p:txBody>
      </p:sp>
      <p:sp>
        <p:nvSpPr>
          <p:cNvPr id="7" name="Title 3">
            <a:extLst>
              <a:ext uri="{FF2B5EF4-FFF2-40B4-BE49-F238E27FC236}">
                <a16:creationId xmlns:a16="http://schemas.microsoft.com/office/drawing/2014/main" id="{61308ACD-7A4F-4F3B-A281-B9468ED3EC52}"/>
              </a:ext>
            </a:extLst>
          </p:cNvPr>
          <p:cNvSpPr>
            <a:spLocks noGrp="1"/>
          </p:cNvSpPr>
          <p:nvPr>
            <p:ph type="title"/>
          </p:nvPr>
        </p:nvSpPr>
        <p:spPr>
          <a:xfrm>
            <a:off x="457200" y="332509"/>
            <a:ext cx="11734800" cy="79216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TRANSIT MODES: something for every rider</a:t>
            </a:r>
          </a:p>
        </p:txBody>
      </p:sp>
      <p:sp>
        <p:nvSpPr>
          <p:cNvPr id="12" name="Rectangle 11">
            <a:extLst>
              <a:ext uri="{FF2B5EF4-FFF2-40B4-BE49-F238E27FC236}">
                <a16:creationId xmlns:a16="http://schemas.microsoft.com/office/drawing/2014/main" id="{894BEB58-6DE5-4BB2-9A3C-C85B65EC735B}"/>
              </a:ext>
            </a:extLst>
          </p:cNvPr>
          <p:cNvSpPr/>
          <p:nvPr/>
        </p:nvSpPr>
        <p:spPr>
          <a:xfrm>
            <a:off x="379823" y="4972262"/>
            <a:ext cx="3609421" cy="461665"/>
          </a:xfrm>
          <a:prstGeom prst="rect">
            <a:avLst/>
          </a:prstGeom>
        </p:spPr>
        <p:txBody>
          <a:bodyPr wrap="square">
            <a:spAutoFit/>
          </a:bodyPr>
          <a:lstStyle/>
          <a:p>
            <a:pPr algn="ctr"/>
            <a:r>
              <a:rPr lang="en-US" sz="2400" b="1" dirty="0">
                <a:latin typeface="Calibri" panose="020F0502020204030204" pitchFamily="34" charset="0"/>
                <a:cs typeface="Calibri" panose="020F0502020204030204" pitchFamily="34" charset="0"/>
              </a:rPr>
              <a:t>Light rail transit (LRT) </a:t>
            </a:r>
          </a:p>
        </p:txBody>
      </p:sp>
      <p:sp>
        <p:nvSpPr>
          <p:cNvPr id="13" name="Rectangle 12">
            <a:extLst>
              <a:ext uri="{FF2B5EF4-FFF2-40B4-BE49-F238E27FC236}">
                <a16:creationId xmlns:a16="http://schemas.microsoft.com/office/drawing/2014/main" id="{5F02972E-CB21-4455-AB81-09542C0F2078}"/>
              </a:ext>
            </a:extLst>
          </p:cNvPr>
          <p:cNvSpPr/>
          <p:nvPr/>
        </p:nvSpPr>
        <p:spPr>
          <a:xfrm>
            <a:off x="4389999" y="4950752"/>
            <a:ext cx="3203249" cy="461665"/>
          </a:xfrm>
          <a:prstGeom prst="rect">
            <a:avLst/>
          </a:prstGeom>
        </p:spPr>
        <p:txBody>
          <a:bodyPr wrap="none">
            <a:spAutoFit/>
          </a:bodyPr>
          <a:lstStyle/>
          <a:p>
            <a:pPr algn="ctr"/>
            <a:r>
              <a:rPr lang="en-US" sz="2400" b="1" dirty="0">
                <a:latin typeface="Calibri" panose="020F0502020204030204" pitchFamily="34" charset="0"/>
                <a:cs typeface="Calibri" panose="020F0502020204030204" pitchFamily="34" charset="0"/>
              </a:rPr>
              <a:t>Bus rapid transit (BRT) </a:t>
            </a:r>
          </a:p>
        </p:txBody>
      </p:sp>
      <p:sp>
        <p:nvSpPr>
          <p:cNvPr id="14" name="Rectangle 13">
            <a:extLst>
              <a:ext uri="{FF2B5EF4-FFF2-40B4-BE49-F238E27FC236}">
                <a16:creationId xmlns:a16="http://schemas.microsoft.com/office/drawing/2014/main" id="{535A6B74-F8AD-48AC-8E4E-57E60BDE1B93}"/>
              </a:ext>
            </a:extLst>
          </p:cNvPr>
          <p:cNvSpPr/>
          <p:nvPr/>
        </p:nvSpPr>
        <p:spPr>
          <a:xfrm>
            <a:off x="8071010" y="4950752"/>
            <a:ext cx="3813943" cy="461665"/>
          </a:xfrm>
          <a:prstGeom prst="rect">
            <a:avLst/>
          </a:prstGeom>
        </p:spPr>
        <p:txBody>
          <a:bodyPr wrap="square">
            <a:spAutoFit/>
          </a:bodyPr>
          <a:lstStyle/>
          <a:p>
            <a:pPr algn="ctr"/>
            <a:r>
              <a:rPr lang="en-US" sz="2400" b="1" dirty="0">
                <a:latin typeface="Calibri" panose="020F0502020204030204" pitchFamily="34" charset="0"/>
                <a:cs typeface="Calibri" panose="020F0502020204030204" pitchFamily="34" charset="0"/>
              </a:rPr>
              <a:t>Arterial rapid transit (ART)</a:t>
            </a:r>
          </a:p>
        </p:txBody>
      </p:sp>
      <p:pic>
        <p:nvPicPr>
          <p:cNvPr id="15" name="Picture 14">
            <a:extLst>
              <a:ext uri="{FF2B5EF4-FFF2-40B4-BE49-F238E27FC236}">
                <a16:creationId xmlns:a16="http://schemas.microsoft.com/office/drawing/2014/main" id="{90409AC8-E260-4BEF-8F28-CF5616482230}"/>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a:ext>
            </a:extLst>
          </a:blip>
          <a:srcRect l="27190" t="6932" r="25614" b="9213"/>
          <a:stretch/>
        </p:blipFill>
        <p:spPr>
          <a:xfrm>
            <a:off x="719094" y="1206167"/>
            <a:ext cx="3081799" cy="3080023"/>
          </a:xfrm>
          <a:prstGeom prst="rect">
            <a:avLst/>
          </a:prstGeom>
        </p:spPr>
      </p:pic>
      <p:pic>
        <p:nvPicPr>
          <p:cNvPr id="16" name="Picture 15">
            <a:extLst>
              <a:ext uri="{FF2B5EF4-FFF2-40B4-BE49-F238E27FC236}">
                <a16:creationId xmlns:a16="http://schemas.microsoft.com/office/drawing/2014/main" id="{3405034D-1712-4622-9F52-BA8BD800AE92}"/>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a:ext>
            </a:extLst>
          </a:blip>
          <a:srcRect l="29266" r="29370"/>
          <a:stretch/>
        </p:blipFill>
        <p:spPr>
          <a:xfrm>
            <a:off x="4642908" y="1082140"/>
            <a:ext cx="2549669" cy="3467214"/>
          </a:xfrm>
          <a:prstGeom prst="rect">
            <a:avLst/>
          </a:prstGeom>
        </p:spPr>
      </p:pic>
      <p:pic>
        <p:nvPicPr>
          <p:cNvPr id="17" name="Picture 16">
            <a:extLst>
              <a:ext uri="{FF2B5EF4-FFF2-40B4-BE49-F238E27FC236}">
                <a16:creationId xmlns:a16="http://schemas.microsoft.com/office/drawing/2014/main" id="{65C37EF3-690A-495E-8D05-72EA6AD2F410}"/>
              </a:ext>
            </a:extLst>
          </p:cNvPr>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a:ext>
            </a:extLst>
          </a:blip>
          <a:srcRect l="25619" r="28119"/>
          <a:stretch/>
        </p:blipFill>
        <p:spPr>
          <a:xfrm>
            <a:off x="8447851" y="1080184"/>
            <a:ext cx="2801626" cy="3406496"/>
          </a:xfrm>
          <a:prstGeom prst="rect">
            <a:avLst/>
          </a:prstGeom>
        </p:spPr>
      </p:pic>
      <p:sp>
        <p:nvSpPr>
          <p:cNvPr id="2" name="TextBox 1">
            <a:extLst>
              <a:ext uri="{FF2B5EF4-FFF2-40B4-BE49-F238E27FC236}">
                <a16:creationId xmlns:a16="http://schemas.microsoft.com/office/drawing/2014/main" id="{F861716A-9F21-47DC-AF5F-943AF614AD58}"/>
              </a:ext>
            </a:extLst>
          </p:cNvPr>
          <p:cNvSpPr txBox="1"/>
          <p:nvPr/>
        </p:nvSpPr>
        <p:spPr>
          <a:xfrm>
            <a:off x="379823" y="5339331"/>
            <a:ext cx="3609422" cy="646331"/>
          </a:xfrm>
          <a:prstGeom prst="rect">
            <a:avLst/>
          </a:prstGeom>
          <a:noFill/>
        </p:spPr>
        <p:txBody>
          <a:bodyPr wrap="square" rtlCol="0">
            <a:spAutoFit/>
          </a:bodyPr>
          <a:lstStyle/>
          <a:p>
            <a:pPr algn="ctr"/>
            <a:r>
              <a:rPr lang="en-US" dirty="0">
                <a:latin typeface="Calibri Light" panose="020F0302020204030204" pitchFamily="34" charset="0"/>
                <a:cs typeface="Calibri Light" panose="020F0302020204030204" pitchFamily="34" charset="0"/>
              </a:rPr>
              <a:t>Typically an electric railway with smaller capacity than heavy rail</a:t>
            </a:r>
          </a:p>
        </p:txBody>
      </p:sp>
      <p:sp>
        <p:nvSpPr>
          <p:cNvPr id="3" name="TextBox 2">
            <a:extLst>
              <a:ext uri="{FF2B5EF4-FFF2-40B4-BE49-F238E27FC236}">
                <a16:creationId xmlns:a16="http://schemas.microsoft.com/office/drawing/2014/main" id="{44883A99-E78C-40FF-862E-A1986F796F79}"/>
              </a:ext>
            </a:extLst>
          </p:cNvPr>
          <p:cNvSpPr txBox="1"/>
          <p:nvPr/>
        </p:nvSpPr>
        <p:spPr>
          <a:xfrm>
            <a:off x="4294853" y="5339330"/>
            <a:ext cx="3413792" cy="646331"/>
          </a:xfrm>
          <a:prstGeom prst="rect">
            <a:avLst/>
          </a:prstGeom>
          <a:noFill/>
        </p:spPr>
        <p:txBody>
          <a:bodyPr wrap="square" rtlCol="0">
            <a:spAutoFit/>
          </a:bodyPr>
          <a:lstStyle/>
          <a:p>
            <a:pPr algn="ctr"/>
            <a:r>
              <a:rPr lang="en-US" dirty="0">
                <a:latin typeface="Calibri Light" panose="020F0302020204030204" pitchFamily="34" charset="0"/>
                <a:cs typeface="Calibri Light" panose="020F0302020204030204" pitchFamily="34" charset="0"/>
              </a:rPr>
              <a:t>Fixed-route service with dedicated bus lanes and traffic signal priority</a:t>
            </a:r>
          </a:p>
        </p:txBody>
      </p:sp>
      <p:sp>
        <p:nvSpPr>
          <p:cNvPr id="4" name="TextBox 3">
            <a:extLst>
              <a:ext uri="{FF2B5EF4-FFF2-40B4-BE49-F238E27FC236}">
                <a16:creationId xmlns:a16="http://schemas.microsoft.com/office/drawing/2014/main" id="{F1366CCC-F18A-4BF9-9F14-D9C61399D9CD}"/>
              </a:ext>
            </a:extLst>
          </p:cNvPr>
          <p:cNvSpPr txBox="1"/>
          <p:nvPr/>
        </p:nvSpPr>
        <p:spPr>
          <a:xfrm>
            <a:off x="8071010" y="5339331"/>
            <a:ext cx="3813943" cy="646331"/>
          </a:xfrm>
          <a:prstGeom prst="rect">
            <a:avLst/>
          </a:prstGeom>
          <a:noFill/>
        </p:spPr>
        <p:txBody>
          <a:bodyPr wrap="square" rtlCol="0">
            <a:spAutoFit/>
          </a:bodyPr>
          <a:lstStyle/>
          <a:p>
            <a:pPr algn="ctr"/>
            <a:r>
              <a:rPr lang="en-US" dirty="0">
                <a:latin typeface="Calibri Light" panose="020F0302020204030204" pitchFamily="34" charset="0"/>
                <a:cs typeface="Calibri Light" panose="020F0302020204030204" pitchFamily="34" charset="0"/>
              </a:rPr>
              <a:t>Fast, frequent transit routes on existing roads and high-density corridors</a:t>
            </a:r>
          </a:p>
        </p:txBody>
      </p:sp>
      <p:sp>
        <p:nvSpPr>
          <p:cNvPr id="18" name="TextBox 17">
            <a:extLst>
              <a:ext uri="{FF2B5EF4-FFF2-40B4-BE49-F238E27FC236}">
                <a16:creationId xmlns:a16="http://schemas.microsoft.com/office/drawing/2014/main" id="{DB7F683B-34FE-4383-B802-6AA45023DA95}"/>
              </a:ext>
            </a:extLst>
          </p:cNvPr>
          <p:cNvSpPr txBox="1"/>
          <p:nvPr/>
        </p:nvSpPr>
        <p:spPr>
          <a:xfrm>
            <a:off x="483682" y="4628655"/>
            <a:ext cx="3416438" cy="400110"/>
          </a:xfrm>
          <a:prstGeom prst="rect">
            <a:avLst/>
          </a:prstGeom>
          <a:noFill/>
        </p:spPr>
        <p:txBody>
          <a:bodyPr wrap="square" rtlCol="0">
            <a:spAutoFit/>
          </a:bodyPr>
          <a:lstStyle/>
          <a:p>
            <a:pPr algn="ctr">
              <a:lnSpc>
                <a:spcPts val="2400"/>
              </a:lnSpc>
            </a:pPr>
            <a:r>
              <a:rPr lang="en-US" sz="5800" b="1" spc="-200" dirty="0">
                <a:solidFill>
                  <a:srgbClr val="0091C4"/>
                </a:solidFill>
                <a:latin typeface="Calibri" panose="020F0502020204030204" pitchFamily="34" charset="0"/>
                <a:cs typeface="Calibri" panose="020F0502020204030204" pitchFamily="34" charset="0"/>
              </a:rPr>
              <a:t>22 miles </a:t>
            </a:r>
            <a:r>
              <a:rPr lang="en-US" sz="5800" b="1" dirty="0">
                <a:solidFill>
                  <a:srgbClr val="0091C4"/>
                </a:solidFill>
                <a:latin typeface="Calibri" panose="020F0502020204030204" pitchFamily="34" charset="0"/>
                <a:cs typeface="Calibri" panose="020F0502020204030204" pitchFamily="34" charset="0"/>
              </a:rPr>
              <a:t>of</a:t>
            </a:r>
          </a:p>
        </p:txBody>
      </p:sp>
      <p:sp>
        <p:nvSpPr>
          <p:cNvPr id="21" name="TextBox 20">
            <a:extLst>
              <a:ext uri="{FF2B5EF4-FFF2-40B4-BE49-F238E27FC236}">
                <a16:creationId xmlns:a16="http://schemas.microsoft.com/office/drawing/2014/main" id="{E7670003-5CBE-4E64-B01D-442A92C05BF5}"/>
              </a:ext>
            </a:extLst>
          </p:cNvPr>
          <p:cNvSpPr txBox="1"/>
          <p:nvPr/>
        </p:nvSpPr>
        <p:spPr>
          <a:xfrm>
            <a:off x="4187370" y="4628655"/>
            <a:ext cx="3416438" cy="400110"/>
          </a:xfrm>
          <a:prstGeom prst="rect">
            <a:avLst/>
          </a:prstGeom>
          <a:noFill/>
        </p:spPr>
        <p:txBody>
          <a:bodyPr wrap="square" rtlCol="0">
            <a:spAutoFit/>
          </a:bodyPr>
          <a:lstStyle/>
          <a:p>
            <a:pPr algn="ctr">
              <a:lnSpc>
                <a:spcPts val="2400"/>
              </a:lnSpc>
            </a:pPr>
            <a:r>
              <a:rPr lang="en-US" sz="5800" b="1" spc="-200" dirty="0">
                <a:solidFill>
                  <a:srgbClr val="0091C4"/>
                </a:solidFill>
                <a:latin typeface="Calibri" panose="020F0502020204030204" pitchFamily="34" charset="0"/>
                <a:cs typeface="Calibri" panose="020F0502020204030204" pitchFamily="34" charset="0"/>
              </a:rPr>
              <a:t>14 miles </a:t>
            </a:r>
            <a:r>
              <a:rPr lang="en-US" sz="5800" b="1" dirty="0">
                <a:solidFill>
                  <a:srgbClr val="0091C4"/>
                </a:solidFill>
                <a:latin typeface="Calibri" panose="020F0502020204030204" pitchFamily="34" charset="0"/>
                <a:cs typeface="Calibri" panose="020F0502020204030204" pitchFamily="34" charset="0"/>
              </a:rPr>
              <a:t>of</a:t>
            </a:r>
          </a:p>
        </p:txBody>
      </p:sp>
      <p:sp>
        <p:nvSpPr>
          <p:cNvPr id="22" name="TextBox 21">
            <a:extLst>
              <a:ext uri="{FF2B5EF4-FFF2-40B4-BE49-F238E27FC236}">
                <a16:creationId xmlns:a16="http://schemas.microsoft.com/office/drawing/2014/main" id="{DDF8DB06-A09E-4031-9A85-6420C49BD197}"/>
              </a:ext>
            </a:extLst>
          </p:cNvPr>
          <p:cNvSpPr txBox="1"/>
          <p:nvPr/>
        </p:nvSpPr>
        <p:spPr>
          <a:xfrm>
            <a:off x="8132212" y="4628655"/>
            <a:ext cx="3645827" cy="400110"/>
          </a:xfrm>
          <a:prstGeom prst="rect">
            <a:avLst/>
          </a:prstGeom>
          <a:noFill/>
        </p:spPr>
        <p:txBody>
          <a:bodyPr wrap="square" rtlCol="0">
            <a:spAutoFit/>
          </a:bodyPr>
          <a:lstStyle/>
          <a:p>
            <a:pPr algn="ctr">
              <a:lnSpc>
                <a:spcPts val="2400"/>
              </a:lnSpc>
            </a:pPr>
            <a:r>
              <a:rPr lang="en-US" sz="5800" b="1" spc="-200" dirty="0">
                <a:solidFill>
                  <a:srgbClr val="0091C4"/>
                </a:solidFill>
                <a:latin typeface="Calibri" panose="020F0502020204030204" pitchFamily="34" charset="0"/>
                <a:cs typeface="Calibri" panose="020F0502020204030204" pitchFamily="34" charset="0"/>
              </a:rPr>
              <a:t>26 miles </a:t>
            </a:r>
            <a:r>
              <a:rPr lang="en-US" sz="5800" b="1" dirty="0">
                <a:solidFill>
                  <a:srgbClr val="0091C4"/>
                </a:solidFill>
                <a:latin typeface="Calibri" panose="020F0502020204030204" pitchFamily="34" charset="0"/>
                <a:cs typeface="Calibri" panose="020F0502020204030204" pitchFamily="34" charset="0"/>
              </a:rPr>
              <a:t>of</a:t>
            </a:r>
          </a:p>
        </p:txBody>
      </p:sp>
      <p:cxnSp>
        <p:nvCxnSpPr>
          <p:cNvPr id="19" name="Straight Connector 18">
            <a:extLst>
              <a:ext uri="{FF2B5EF4-FFF2-40B4-BE49-F238E27FC236}">
                <a16:creationId xmlns:a16="http://schemas.microsoft.com/office/drawing/2014/main" id="{2131D166-43F2-4B88-BBB9-F389569C7C85}"/>
              </a:ext>
            </a:extLst>
          </p:cNvPr>
          <p:cNvCxnSpPr>
            <a:cxnSpLocks/>
          </p:cNvCxnSpPr>
          <p:nvPr/>
        </p:nvCxnSpPr>
        <p:spPr>
          <a:xfrm>
            <a:off x="4071206" y="1506071"/>
            <a:ext cx="0" cy="435684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3E1CCD3-6760-418A-9BD1-908DC1DDF767}"/>
              </a:ext>
            </a:extLst>
          </p:cNvPr>
          <p:cNvCxnSpPr>
            <a:cxnSpLocks/>
          </p:cNvCxnSpPr>
          <p:nvPr/>
        </p:nvCxnSpPr>
        <p:spPr>
          <a:xfrm>
            <a:off x="7907150" y="1516829"/>
            <a:ext cx="26557" cy="4346089"/>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15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A9FE45-64C4-421F-B9A0-36F959CD3EED}"/>
              </a:ext>
            </a:extLst>
          </p:cNvPr>
          <p:cNvPicPr>
            <a:picLocks noChangeAspect="1"/>
          </p:cNvPicPr>
          <p:nvPr/>
        </p:nvPicPr>
        <p:blipFill rotWithShape="1">
          <a:blip r:embed="rId3">
            <a:extLst>
              <a:ext uri="{28A0092B-C50C-407E-A947-70E740481C1C}">
                <a14:useLocalDpi xmlns:a14="http://schemas.microsoft.com/office/drawing/2010/main" val="0"/>
              </a:ext>
            </a:extLst>
          </a:blip>
          <a:srcRect l="9600" t="9653" r="13604" b="5093"/>
          <a:stretch/>
        </p:blipFill>
        <p:spPr>
          <a:xfrm>
            <a:off x="1521613" y="0"/>
            <a:ext cx="9775082" cy="6858000"/>
          </a:xfrm>
          <a:prstGeom prst="rect">
            <a:avLst/>
          </a:prstGeom>
        </p:spPr>
      </p:pic>
      <p:sp>
        <p:nvSpPr>
          <p:cNvPr id="7" name="Title 10">
            <a:extLst>
              <a:ext uri="{FF2B5EF4-FFF2-40B4-BE49-F238E27FC236}">
                <a16:creationId xmlns:a16="http://schemas.microsoft.com/office/drawing/2014/main" id="{CD70DBF6-1532-443C-982C-8B84F35EB088}"/>
              </a:ext>
            </a:extLst>
          </p:cNvPr>
          <p:cNvSpPr txBox="1">
            <a:spLocks/>
          </p:cNvSpPr>
          <p:nvPr/>
        </p:nvSpPr>
        <p:spPr>
          <a:xfrm>
            <a:off x="447000" y="878974"/>
            <a:ext cx="5530064" cy="715875"/>
          </a:xfrm>
          <a:prstGeom prst="rect">
            <a:avLst/>
          </a:prstGeom>
        </p:spPr>
        <p:txBody>
          <a:bodyPr vert="horz" lIns="91368" tIns="45684" rIns="91368" bIns="45684"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CITY DESIGN</a:t>
            </a:r>
          </a:p>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COMPLETE SYSTEM</a:t>
            </a:r>
          </a:p>
        </p:txBody>
      </p:sp>
      <p:sp>
        <p:nvSpPr>
          <p:cNvPr id="8" name="Slide Number Placeholder 5">
            <a:extLst>
              <a:ext uri="{FF2B5EF4-FFF2-40B4-BE49-F238E27FC236}">
                <a16:creationId xmlns:a16="http://schemas.microsoft.com/office/drawing/2014/main" id="{352E19F0-791E-4CFD-94B1-423FC948CE1D}"/>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8</a:t>
            </a:fld>
            <a:endParaRPr lang="en-US" dirty="0"/>
          </a:p>
        </p:txBody>
      </p:sp>
    </p:spTree>
    <p:extLst>
      <p:ext uri="{BB962C8B-B14F-4D97-AF65-F5344CB8AC3E}">
        <p14:creationId xmlns:p14="http://schemas.microsoft.com/office/powerpoint/2010/main" val="42733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A9FE45-64C4-421F-B9A0-36F959CD3EED}"/>
              </a:ext>
            </a:extLst>
          </p:cNvPr>
          <p:cNvPicPr>
            <a:picLocks noChangeAspect="1"/>
          </p:cNvPicPr>
          <p:nvPr/>
        </p:nvPicPr>
        <p:blipFill rotWithShape="1">
          <a:blip r:embed="rId3">
            <a:extLst>
              <a:ext uri="{28A0092B-C50C-407E-A947-70E740481C1C}">
                <a14:useLocalDpi xmlns:a14="http://schemas.microsoft.com/office/drawing/2010/main" val="0"/>
              </a:ext>
            </a:extLst>
          </a:blip>
          <a:srcRect l="15639" t="2434" r="5125"/>
          <a:stretch/>
        </p:blipFill>
        <p:spPr>
          <a:xfrm>
            <a:off x="4594143" y="0"/>
            <a:ext cx="6084744" cy="6858000"/>
          </a:xfrm>
          <a:prstGeom prst="rect">
            <a:avLst/>
          </a:prstGeom>
        </p:spPr>
      </p:pic>
      <p:sp>
        <p:nvSpPr>
          <p:cNvPr id="7" name="Title 10">
            <a:extLst>
              <a:ext uri="{FF2B5EF4-FFF2-40B4-BE49-F238E27FC236}">
                <a16:creationId xmlns:a16="http://schemas.microsoft.com/office/drawing/2014/main" id="{CD70DBF6-1532-443C-982C-8B84F35EB088}"/>
              </a:ext>
            </a:extLst>
          </p:cNvPr>
          <p:cNvSpPr txBox="1">
            <a:spLocks/>
          </p:cNvSpPr>
          <p:nvPr/>
        </p:nvSpPr>
        <p:spPr>
          <a:xfrm>
            <a:off x="447000" y="365338"/>
            <a:ext cx="5530064" cy="715875"/>
          </a:xfrm>
          <a:prstGeom prst="rect">
            <a:avLst/>
          </a:prstGeom>
        </p:spPr>
        <p:txBody>
          <a:bodyPr vert="horz" lIns="91368" tIns="45684" rIns="91368" bIns="45684"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CURRENT RAIL SYSTEM</a:t>
            </a:r>
          </a:p>
        </p:txBody>
      </p:sp>
      <p:pic>
        <p:nvPicPr>
          <p:cNvPr id="6" name="Picture 5">
            <a:extLst>
              <a:ext uri="{FF2B5EF4-FFF2-40B4-BE49-F238E27FC236}">
                <a16:creationId xmlns:a16="http://schemas.microsoft.com/office/drawing/2014/main" id="{E3B57E2E-7A0B-49B6-A5D4-28DDC369741A}"/>
              </a:ext>
            </a:extLst>
          </p:cNvPr>
          <p:cNvPicPr>
            <a:picLocks noChangeAspect="1"/>
          </p:cNvPicPr>
          <p:nvPr/>
        </p:nvPicPr>
        <p:blipFill rotWithShape="1">
          <a:blip r:embed="rId4">
            <a:extLst>
              <a:ext uri="{28A0092B-C50C-407E-A947-70E740481C1C}">
                <a14:useLocalDpi xmlns:a14="http://schemas.microsoft.com/office/drawing/2010/main" val="0"/>
              </a:ext>
            </a:extLst>
          </a:blip>
          <a:srcRect l="9941" t="24041" r="11005" b="43320"/>
          <a:stretch/>
        </p:blipFill>
        <p:spPr>
          <a:xfrm>
            <a:off x="469302" y="1538604"/>
            <a:ext cx="2803491" cy="377222"/>
          </a:xfrm>
          <a:prstGeom prst="rect">
            <a:avLst/>
          </a:prstGeom>
        </p:spPr>
      </p:pic>
      <p:sp>
        <p:nvSpPr>
          <p:cNvPr id="8" name="Slide Number Placeholder 5">
            <a:extLst>
              <a:ext uri="{FF2B5EF4-FFF2-40B4-BE49-F238E27FC236}">
                <a16:creationId xmlns:a16="http://schemas.microsoft.com/office/drawing/2014/main" id="{E8DEC1DB-7B1A-47A1-8C5F-833240070248}"/>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9</a:t>
            </a:fld>
            <a:endParaRPr lang="en-US" dirty="0"/>
          </a:p>
        </p:txBody>
      </p:sp>
    </p:spTree>
    <p:extLst>
      <p:ext uri="{BB962C8B-B14F-4D97-AF65-F5344CB8AC3E}">
        <p14:creationId xmlns:p14="http://schemas.microsoft.com/office/powerpoint/2010/main" val="211723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Continental North America 16x9">
  <a:themeElements>
    <a:clrScheme name="Custom 2">
      <a:dk1>
        <a:srgbClr val="545454"/>
      </a:dk1>
      <a:lt1>
        <a:sysClr val="window" lastClr="FFFFFF"/>
      </a:lt1>
      <a:dk2>
        <a:srgbClr val="000000"/>
      </a:dk2>
      <a:lt2>
        <a:srgbClr val="BFBFBF"/>
      </a:lt2>
      <a:accent1>
        <a:srgbClr val="00B0F0"/>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18433</TotalTime>
  <Words>4669</Words>
  <Application>Microsoft Office PowerPoint</Application>
  <PresentationFormat>Widescreen</PresentationFormat>
  <Paragraphs>579</Paragraphs>
  <Slides>23</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ＭＳ Ｐゴシック</vt:lpstr>
      <vt:lpstr> calibri</vt:lpstr>
      <vt:lpstr>Arial</vt:lpstr>
      <vt:lpstr>Calibri</vt:lpstr>
      <vt:lpstr>Calibri Light</vt:lpstr>
      <vt:lpstr>Century Gothic</vt:lpstr>
      <vt:lpstr>Courier New</vt:lpstr>
      <vt:lpstr>Helvetica</vt:lpstr>
      <vt:lpstr>1_Continental North America 16x9</vt:lpstr>
      <vt:lpstr>PowerPoint Presentation</vt:lpstr>
      <vt:lpstr>Today’s agenda </vt:lpstr>
      <vt:lpstr>MORE MARTA ATLANTA: A QUICK SUMMARY</vt:lpstr>
      <vt:lpstr>MORE MARTA ATLANTA: A BRIEF History</vt:lpstr>
      <vt:lpstr>PowerPoint Presentation</vt:lpstr>
      <vt:lpstr>HISTORIC VOTE: REACTIONS</vt:lpstr>
      <vt:lpstr>TRANSIT MODES: something for every rider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SERVICES already implemented</vt:lpstr>
      <vt:lpstr>IMPLEMENTATION TIMELINES: KICK-OFF TO OPERATIONS* </vt:lpstr>
      <vt:lpstr>MAJOR PROJECTS: CURRENT DEVELOPMENT STAGE </vt:lpstr>
      <vt:lpstr>Regionwide transit EXPANSION INITIATIVES</vt:lpstr>
      <vt:lpstr>CURRENT INITIATIVES: Major system upgrades</vt:lpstr>
      <vt:lpstr>NEXT STEPS ON MORE MARTA ATLANTA</vt:lpstr>
      <vt:lpstr>Stay Connected</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JPLG agenda – May 21, 2018</dc:title>
  <dc:creator>Kyle Keahey</dc:creator>
  <cp:lastModifiedBy>Shane Blatt</cp:lastModifiedBy>
  <cp:revision>799</cp:revision>
  <cp:lastPrinted>2018-11-19T21:11:19Z</cp:lastPrinted>
  <dcterms:created xsi:type="dcterms:W3CDTF">2018-05-16T21:54:55Z</dcterms:created>
  <dcterms:modified xsi:type="dcterms:W3CDTF">2019-01-21T14:19:26Z</dcterms:modified>
</cp:coreProperties>
</file>